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CD5F6-AEDD-4D2A-AAEF-95A812F61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5D4797-4C7D-4383-8903-CAD929977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DB4EC-7358-4B48-A8C1-6451ED9C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C10BB-948A-4C70-944B-504047F8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568EE-AB97-4504-89F2-3507F42F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E51E4-3F1F-4ABB-971B-28FF3C64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513C47-409D-4540-B2D2-8DA407258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961AA-DBDC-49C4-8B0A-409AAB3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F2B56-2553-4D15-A2E0-0C218EAF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CA3AD-8D78-405B-9247-7AC3A48E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6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53A2E1-5A4C-448B-9249-2C53F23AD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01D24B-1EB5-4874-B360-8FAECEA2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B1E4C-06AA-4C05-B3CA-26650007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BE1AB-3931-4E09-8191-8B8D01B8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464A2-3FAE-4D02-956F-905B6C5A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684DF-6A76-4A69-B6D1-58982CAC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ABEB8-092E-45ED-8DC7-F3564F78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287D9-C53A-411F-8FBD-A26E6F6F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DB4C0-AE7D-4E15-9E2A-78EE1C4F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42654-3095-48C4-ACB8-4CAC13BB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39C42-C3DF-4BAF-B714-C1CF0F5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1DB82E-E891-4C5F-87D4-FE37B3F17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F7FCE-99B4-4F76-933D-D057C1DD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A142F0-DB2E-4C99-BB77-3A63800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943FD-C214-4F65-B1D8-DBD325CB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EE489-5FD6-440C-ADF2-1B929256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05C6E-1884-4684-8D7D-ED7F8A18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A5772-8CC6-4C1C-B0CA-78D235ED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2D204E-E9D8-4B35-BA17-4231B85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4C8067-44C5-48F5-8E5A-26AAC100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B432BD-A013-4D7D-89D7-EB061372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9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0C063-7131-4450-8FC1-2F53EFD0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AAC0D8-52DA-4BEE-A039-4EDD95FF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CC72F-0DCC-4DB8-8C2B-8F1D8078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ECC2C3-7B91-49F9-8D38-F1F6C05B3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25AB51-8769-4A51-8365-DE336CB95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12520D-FA78-40F9-B688-B1D6C2E8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51A7DB-5F3D-48A5-A3F2-1A1A527E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C3930-84BE-4430-8EC3-8C82A88A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4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17102-1D25-43DD-B382-2C83CFD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AC7D9E-C534-414D-9A79-E704BE23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3EAD51-C189-4128-87E8-ACD4C87F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0B209E-4D8E-45DA-89A3-5651AD1E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5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B9D1B4-F64B-4B41-A639-1A7A3897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891A8C-1A3F-4039-848C-D885670A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876409-6BA1-49F3-AB45-D2B97DB9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8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2F84A-6E6E-4FF4-9504-3674BCE3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BAF2B7-2CCC-493B-A8AB-F40F9FB3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5A2A7E-12D5-452D-9DD6-0791069E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3626D-C767-45D7-824A-4930523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CD55C-069F-4A94-AAA9-163B6EE1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776E72-5EBB-43C2-8757-567EF0D4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3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CA69-3B2C-47AB-997B-1EA9E607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B4D096-48A9-4DF7-9329-9DDC71594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742063-A284-4A6A-BD6E-0918351CB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B1D19-A346-4F73-B791-C8B4448F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D29AB5-9A3E-4F9D-8CE2-50E424C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88ED45-FA4B-4E13-90E6-8B9708B5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1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16E5F-05C9-4ED5-B9D5-1EA0F1D0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56B78-515A-42FA-AA57-5FBFF9E1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70CA3-FCBD-42DA-BA70-4977E07B6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AA958-9B7F-4D01-9E62-04A1EC0FB0BB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6D9BA2-78EF-4D60-AF42-5ED38D9DC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BC3AD-B588-497D-B94D-35CDA1274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5AFAD0-6A27-45C3-96A6-D7A6F74E95AF}"/>
              </a:ext>
            </a:extLst>
          </p:cNvPr>
          <p:cNvSpPr/>
          <p:nvPr/>
        </p:nvSpPr>
        <p:spPr>
          <a:xfrm>
            <a:off x="-1295400" y="-895350"/>
            <a:ext cx="14992350" cy="893445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E3EFA1-6EF0-44BF-9030-772EF931A379}"/>
              </a:ext>
            </a:extLst>
          </p:cNvPr>
          <p:cNvSpPr/>
          <p:nvPr/>
        </p:nvSpPr>
        <p:spPr>
          <a:xfrm>
            <a:off x="462108" y="3502902"/>
            <a:ext cx="10573656" cy="1588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Основные способы </a:t>
            </a:r>
          </a:p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совершения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иберпреступлений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86474-27FF-4338-95D0-062CE82F7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1" y="451273"/>
            <a:ext cx="2896529" cy="29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2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721B0-FE75-4019-A9DC-DB23C992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838670F-2E7B-4172-B79A-68920FD5C5D1}"/>
              </a:ext>
            </a:extLst>
          </p:cNvPr>
          <p:cNvSpPr txBox="1"/>
          <p:nvPr/>
        </p:nvSpPr>
        <p:spPr>
          <a:xfrm>
            <a:off x="302986" y="245348"/>
            <a:ext cx="16230600" cy="62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банков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E911735-B0B3-47B9-B04C-A1F32194BEC3}"/>
              </a:ext>
            </a:extLst>
          </p:cNvPr>
          <p:cNvSpPr txBox="1"/>
          <p:nvPr/>
        </p:nvSpPr>
        <p:spPr>
          <a:xfrm>
            <a:off x="439057" y="1388770"/>
            <a:ext cx="678905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" indent="0">
              <a:buNone/>
            </a:pPr>
            <a:r>
              <a:rPr lang="ru-RU" sz="2400" b="1" dirty="0"/>
              <a:t>Фишинг.</a:t>
            </a:r>
          </a:p>
          <a:p>
            <a:pPr marL="45720" indent="0">
              <a:buNone/>
            </a:pPr>
            <a:r>
              <a:rPr lang="ru-RU" sz="2400" dirty="0"/>
              <a:t>Способ, когда мошенники точно копируют настоящий и создают фишинговый сайт. </a:t>
            </a:r>
          </a:p>
          <a:p>
            <a:pPr marL="45720" indent="0">
              <a:buNone/>
            </a:pPr>
            <a:r>
              <a:rPr lang="ru-RU" sz="2400" dirty="0"/>
              <a:t>Чаще всего завладевают персональными данными, используя поддельные страницы </a:t>
            </a:r>
            <a:r>
              <a:rPr lang="ru-RU" sz="2400" b="1" dirty="0"/>
              <a:t>банков, театров, кальянных. 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dirty="0"/>
              <a:t>При входе в зеркальный интернет-банкинг или при покупке «билетов» на фишинговом сайте пользователь вводит свои личные данные, в том числе код из СМС. </a:t>
            </a:r>
          </a:p>
          <a:p>
            <a:pPr marL="45720" indent="0">
              <a:buNone/>
            </a:pPr>
            <a:br>
              <a:rPr lang="ru-RU" sz="2400" dirty="0"/>
            </a:br>
            <a:r>
              <a:rPr lang="ru-RU" sz="2400" dirty="0"/>
              <a:t>Этими данными </a:t>
            </a:r>
            <a:r>
              <a:rPr lang="ru-RU" sz="2400" b="1" dirty="0"/>
              <a:t>завладевают мошенники </a:t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b="1" dirty="0"/>
              <a:t>совершают хищение </a:t>
            </a:r>
            <a:r>
              <a:rPr lang="ru-RU" sz="2400" dirty="0"/>
              <a:t>денежных средств.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76E61-1869-4FA0-B796-1A53DA8D1649}"/>
              </a:ext>
            </a:extLst>
          </p:cNvPr>
          <p:cNvSpPr/>
          <p:nvPr/>
        </p:nvSpPr>
        <p:spPr>
          <a:xfrm>
            <a:off x="8038154" y="1388770"/>
            <a:ext cx="384904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dirty="0"/>
              <a:t>Интернет-адреса белорусских организаций располагаются в национальном сегменте Интернета – </a:t>
            </a:r>
            <a:br>
              <a:rPr lang="ru-RU" sz="2600" dirty="0"/>
            </a:br>
            <a:r>
              <a:rPr lang="ru-RU" sz="2600" dirty="0"/>
              <a:t>доменной зоне «</a:t>
            </a:r>
            <a:r>
              <a:rPr lang="en-US" sz="2600" b="1" dirty="0"/>
              <a:t>BY</a:t>
            </a:r>
            <a:r>
              <a:rPr lang="ru-RU" sz="2600" dirty="0"/>
              <a:t>».</a:t>
            </a:r>
            <a:endParaRPr lang="ru-RU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6A70F2-7E34-4F4F-B101-D0F1EE60448D}"/>
              </a:ext>
            </a:extLst>
          </p:cNvPr>
          <p:cNvGrpSpPr/>
          <p:nvPr/>
        </p:nvGrpSpPr>
        <p:grpSpPr>
          <a:xfrm rot="7573183">
            <a:off x="6992395" y="4938314"/>
            <a:ext cx="872323" cy="872323"/>
            <a:chOff x="0" y="0"/>
            <a:chExt cx="812800" cy="8128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E55D199-7127-42B8-A186-21CB37E443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36FDF8-C016-420A-9A73-4ACE3102366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E73E0F-9A0C-4510-99FC-D7C67E1A5452}"/>
              </a:ext>
            </a:extLst>
          </p:cNvPr>
          <p:cNvSpPr/>
          <p:nvPr/>
        </p:nvSpPr>
        <p:spPr>
          <a:xfrm>
            <a:off x="8038154" y="4558868"/>
            <a:ext cx="32122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500" b="1" dirty="0"/>
              <a:t>ВСЕГДА ПРОВЕРЯЙТЕ АДРЕС СТРАНИЦЫ, ГДЕ ВВОДИТЕ ЛИЧНЫЕ ДАННЫЕ.</a:t>
            </a:r>
            <a:endParaRPr lang="ru-RU" sz="2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67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E01B5B-595B-403F-B012-8BA66B1C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762714"/>
            <a:ext cx="11839575" cy="52482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FD7194-E80C-40BC-BBDE-E0C8E272DEC7}"/>
              </a:ext>
            </a:extLst>
          </p:cNvPr>
          <p:cNvSpPr/>
          <p:nvPr/>
        </p:nvSpPr>
        <p:spPr>
          <a:xfrm>
            <a:off x="809173" y="678788"/>
            <a:ext cx="2963206" cy="559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C78893-17CB-4946-8AF7-441A53162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7" y="-117147"/>
            <a:ext cx="7776668" cy="1323439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F8000EC-8A7F-4F48-9221-BAAC639B2A47}"/>
              </a:ext>
            </a:extLst>
          </p:cNvPr>
          <p:cNvSpPr/>
          <p:nvPr/>
        </p:nvSpPr>
        <p:spPr>
          <a:xfrm>
            <a:off x="3772379" y="710948"/>
            <a:ext cx="5037792" cy="495344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889933-7049-42A9-B630-F68E37D79496}"/>
              </a:ext>
            </a:extLst>
          </p:cNvPr>
          <p:cNvSpPr/>
          <p:nvPr/>
        </p:nvSpPr>
        <p:spPr>
          <a:xfrm>
            <a:off x="8936137" y="4771476"/>
            <a:ext cx="30770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Интернет-адрес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официальной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страницы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https://ibank.asb.by/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47B64B-9F4C-48A9-A40F-7BCE766D5F77}"/>
              </a:ext>
            </a:extLst>
          </p:cNvPr>
          <p:cNvSpPr/>
          <p:nvPr/>
        </p:nvSpPr>
        <p:spPr>
          <a:xfrm>
            <a:off x="8680232" y="1238452"/>
            <a:ext cx="27610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https://asb24-ibank.com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A479FE-812A-4801-9322-BB6D1C08CB93}"/>
              </a:ext>
            </a:extLst>
          </p:cNvPr>
          <p:cNvSpPr/>
          <p:nvPr/>
        </p:nvSpPr>
        <p:spPr>
          <a:xfrm rot="20635563">
            <a:off x="3478551" y="3283029"/>
            <a:ext cx="42259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C5529728-6F1A-429D-A569-074F35D51FAA}"/>
              </a:ext>
            </a:extLst>
          </p:cNvPr>
          <p:cNvGrpSpPr/>
          <p:nvPr/>
        </p:nvGrpSpPr>
        <p:grpSpPr>
          <a:xfrm rot="7573183">
            <a:off x="8983607" y="3903044"/>
            <a:ext cx="872323" cy="872323"/>
            <a:chOff x="0" y="0"/>
            <a:chExt cx="812800" cy="812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83965E7-A004-456B-880C-640D40C6D61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57CF73-9157-48B2-93D4-48F5DB1CB2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100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115C55-754C-48AD-A67C-E54AA5FB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80" y="261788"/>
            <a:ext cx="8955292" cy="63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5">
            <a:extLst>
              <a:ext uri="{FF2B5EF4-FFF2-40B4-BE49-F238E27FC236}">
                <a16:creationId xmlns:a16="http://schemas.microsoft.com/office/drawing/2014/main" id="{142A94C1-84A3-4B30-8672-F62058466B08}"/>
              </a:ext>
            </a:extLst>
          </p:cNvPr>
          <p:cNvGrpSpPr/>
          <p:nvPr/>
        </p:nvGrpSpPr>
        <p:grpSpPr>
          <a:xfrm>
            <a:off x="490819" y="3082067"/>
            <a:ext cx="2618141" cy="3452991"/>
            <a:chOff x="0" y="0"/>
            <a:chExt cx="1736618" cy="2060779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5531795-5EAC-4178-8ECB-52D26D9703C1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A0A463DB-4993-4441-96EE-BA573F9EEC49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7" name="Group 8">
            <a:extLst>
              <a:ext uri="{FF2B5EF4-FFF2-40B4-BE49-F238E27FC236}">
                <a16:creationId xmlns:a16="http://schemas.microsoft.com/office/drawing/2014/main" id="{0A73F712-B040-4B90-938D-08F4409FD18D}"/>
              </a:ext>
            </a:extLst>
          </p:cNvPr>
          <p:cNvGrpSpPr/>
          <p:nvPr/>
        </p:nvGrpSpPr>
        <p:grpSpPr>
          <a:xfrm>
            <a:off x="669919" y="3126773"/>
            <a:ext cx="2320708" cy="3227459"/>
            <a:chOff x="0" y="-47625"/>
            <a:chExt cx="1523174" cy="1929393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1F1B2AB0-EAA7-4945-88C4-41DBF0F9D81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E314735D-BD38-4A24-8A6E-4B4426E2EA8A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id="{2D4C469A-5C6D-4662-87E3-71289F9F544D}"/>
              </a:ext>
            </a:extLst>
          </p:cNvPr>
          <p:cNvGrpSpPr/>
          <p:nvPr/>
        </p:nvGrpSpPr>
        <p:grpSpPr>
          <a:xfrm>
            <a:off x="1219335" y="2661849"/>
            <a:ext cx="1050529" cy="988824"/>
            <a:chOff x="0" y="0"/>
            <a:chExt cx="812800" cy="812800"/>
          </a:xfrm>
        </p:grpSpPr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ED113050-9481-4A88-B0DB-98FB86A5C6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id="{2ED92D73-FF4D-4090-9022-78BA2047D12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8E4CF026-5A88-4145-B79F-6428F4DD5E5E}"/>
              </a:ext>
            </a:extLst>
          </p:cNvPr>
          <p:cNvGrpSpPr/>
          <p:nvPr/>
        </p:nvGrpSpPr>
        <p:grpSpPr>
          <a:xfrm>
            <a:off x="3288060" y="3082067"/>
            <a:ext cx="2618141" cy="3452991"/>
            <a:chOff x="0" y="0"/>
            <a:chExt cx="1736618" cy="2060779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2BCD79F-8272-46FF-A468-221E9553B0B2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2" name="TextBox 7">
              <a:extLst>
                <a:ext uri="{FF2B5EF4-FFF2-40B4-BE49-F238E27FC236}">
                  <a16:creationId xmlns:a16="http://schemas.microsoft.com/office/drawing/2014/main" id="{EAA6A31B-6593-4C29-92B6-2A15A392881D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19D236CA-AB96-4FF5-9C47-DCE5D1D771EC}"/>
              </a:ext>
            </a:extLst>
          </p:cNvPr>
          <p:cNvGrpSpPr/>
          <p:nvPr/>
        </p:nvGrpSpPr>
        <p:grpSpPr>
          <a:xfrm>
            <a:off x="3467160" y="3126773"/>
            <a:ext cx="2320708" cy="3227459"/>
            <a:chOff x="0" y="-47625"/>
            <a:chExt cx="1523174" cy="1929393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405BCB06-8369-425B-94C7-638414423064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AA3E77E4-9FA6-412A-B9F4-BA3630406417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6" name="Group 5">
            <a:extLst>
              <a:ext uri="{FF2B5EF4-FFF2-40B4-BE49-F238E27FC236}">
                <a16:creationId xmlns:a16="http://schemas.microsoft.com/office/drawing/2014/main" id="{C459CB35-4249-466A-92B5-9BFAE6884E68}"/>
              </a:ext>
            </a:extLst>
          </p:cNvPr>
          <p:cNvGrpSpPr/>
          <p:nvPr/>
        </p:nvGrpSpPr>
        <p:grpSpPr>
          <a:xfrm>
            <a:off x="6085301" y="3082067"/>
            <a:ext cx="2618141" cy="3452991"/>
            <a:chOff x="0" y="0"/>
            <a:chExt cx="1736618" cy="2060779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7A62CB4F-39FF-4007-AD70-9DB3CA2CC444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8" name="TextBox 7">
              <a:extLst>
                <a:ext uri="{FF2B5EF4-FFF2-40B4-BE49-F238E27FC236}">
                  <a16:creationId xmlns:a16="http://schemas.microsoft.com/office/drawing/2014/main" id="{63D9D858-E919-4088-8101-100728468550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id="{F520732A-9135-46A5-BF10-18928A731A84}"/>
              </a:ext>
            </a:extLst>
          </p:cNvPr>
          <p:cNvGrpSpPr/>
          <p:nvPr/>
        </p:nvGrpSpPr>
        <p:grpSpPr>
          <a:xfrm>
            <a:off x="6264401" y="3126773"/>
            <a:ext cx="2320708" cy="3227459"/>
            <a:chOff x="0" y="-47625"/>
            <a:chExt cx="1523174" cy="1929393"/>
          </a:xfrm>
        </p:grpSpPr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7368CC99-F88F-4389-988D-DECD796DBA3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1" name="TextBox 10">
              <a:extLst>
                <a:ext uri="{FF2B5EF4-FFF2-40B4-BE49-F238E27FC236}">
                  <a16:creationId xmlns:a16="http://schemas.microsoft.com/office/drawing/2014/main" id="{3C887FE2-73C2-4AFD-A2DC-98A1D40B80C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id="{AF81A118-F268-4701-8CF5-F90C147BA472}"/>
              </a:ext>
            </a:extLst>
          </p:cNvPr>
          <p:cNvGrpSpPr/>
          <p:nvPr/>
        </p:nvGrpSpPr>
        <p:grpSpPr>
          <a:xfrm>
            <a:off x="8903940" y="3082067"/>
            <a:ext cx="2618141" cy="3452991"/>
            <a:chOff x="0" y="0"/>
            <a:chExt cx="1736618" cy="2060779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E64CBDA5-C792-4B15-A47C-F7C801D805E6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CF6356AB-48F7-45B8-9310-4A2B0532FAC4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FA30BA2-2DCC-4A39-91E4-D26D1B5F92C2}"/>
              </a:ext>
            </a:extLst>
          </p:cNvPr>
          <p:cNvGrpSpPr/>
          <p:nvPr/>
        </p:nvGrpSpPr>
        <p:grpSpPr>
          <a:xfrm>
            <a:off x="9083040" y="3126773"/>
            <a:ext cx="2320708" cy="3227459"/>
            <a:chOff x="0" y="-47625"/>
            <a:chExt cx="1523174" cy="1929393"/>
          </a:xfrm>
        </p:grpSpPr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B5A033B5-2200-4669-A088-C1C03B782AEF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A5BDE89B-5DDC-4054-B5D9-46B324248B3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2" name="Group 11">
            <a:extLst>
              <a:ext uri="{FF2B5EF4-FFF2-40B4-BE49-F238E27FC236}">
                <a16:creationId xmlns:a16="http://schemas.microsoft.com/office/drawing/2014/main" id="{0072B2EA-59E2-43C9-86EE-D9C8166715BC}"/>
              </a:ext>
            </a:extLst>
          </p:cNvPr>
          <p:cNvGrpSpPr/>
          <p:nvPr/>
        </p:nvGrpSpPr>
        <p:grpSpPr>
          <a:xfrm>
            <a:off x="4052119" y="2632359"/>
            <a:ext cx="1050529" cy="988824"/>
            <a:chOff x="0" y="0"/>
            <a:chExt cx="812800" cy="812800"/>
          </a:xfrm>
        </p:grpSpPr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64811A32-956C-4C61-A603-4A4CB725C0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id="{6530598A-6208-463A-A74D-BE470D076C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5" name="Group 11">
            <a:extLst>
              <a:ext uri="{FF2B5EF4-FFF2-40B4-BE49-F238E27FC236}">
                <a16:creationId xmlns:a16="http://schemas.microsoft.com/office/drawing/2014/main" id="{E8D01997-7A73-4A3A-8F7F-B0EFCC74A3DB}"/>
              </a:ext>
            </a:extLst>
          </p:cNvPr>
          <p:cNvGrpSpPr/>
          <p:nvPr/>
        </p:nvGrpSpPr>
        <p:grpSpPr>
          <a:xfrm>
            <a:off x="6886837" y="2669525"/>
            <a:ext cx="1050529" cy="988824"/>
            <a:chOff x="0" y="0"/>
            <a:chExt cx="812800" cy="812800"/>
          </a:xfrm>
        </p:grpSpPr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FED4D09-AB8A-4D47-BAEF-71F19F422B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id="{AFCD633F-34BF-4870-86AC-99FE1EBC359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8" name="Group 11">
            <a:extLst>
              <a:ext uri="{FF2B5EF4-FFF2-40B4-BE49-F238E27FC236}">
                <a16:creationId xmlns:a16="http://schemas.microsoft.com/office/drawing/2014/main" id="{0ABA0B7A-E2EE-4388-8982-DAD2C7E19930}"/>
              </a:ext>
            </a:extLst>
          </p:cNvPr>
          <p:cNvGrpSpPr/>
          <p:nvPr/>
        </p:nvGrpSpPr>
        <p:grpSpPr>
          <a:xfrm>
            <a:off x="9681024" y="2704288"/>
            <a:ext cx="1050529" cy="988824"/>
            <a:chOff x="0" y="0"/>
            <a:chExt cx="812800" cy="812800"/>
          </a:xfrm>
        </p:grpSpPr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EC096E6A-0475-43D8-B1D9-074A6E1E0F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80" name="TextBox 13">
              <a:extLst>
                <a:ext uri="{FF2B5EF4-FFF2-40B4-BE49-F238E27FC236}">
                  <a16:creationId xmlns:a16="http://schemas.microsoft.com/office/drawing/2014/main" id="{041A0A04-7032-46F3-AFBE-B4EFD882198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1" name="Freeform 44">
            <a:extLst>
              <a:ext uri="{FF2B5EF4-FFF2-40B4-BE49-F238E27FC236}">
                <a16:creationId xmlns:a16="http://schemas.microsoft.com/office/drawing/2014/main" id="{421746F6-DA41-4FD1-92BC-D746412749F1}"/>
              </a:ext>
            </a:extLst>
          </p:cNvPr>
          <p:cNvSpPr/>
          <p:nvPr/>
        </p:nvSpPr>
        <p:spPr>
          <a:xfrm>
            <a:off x="4298605" y="2798139"/>
            <a:ext cx="534552" cy="599324"/>
          </a:xfrm>
          <a:custGeom>
            <a:avLst/>
            <a:gdLst/>
            <a:ahLst/>
            <a:cxnLst/>
            <a:rect l="l" t="t" r="r" b="b"/>
            <a:pathLst>
              <a:path w="883328" h="1099164">
                <a:moveTo>
                  <a:pt x="0" y="0"/>
                </a:moveTo>
                <a:lnTo>
                  <a:pt x="883328" y="0"/>
                </a:lnTo>
                <a:lnTo>
                  <a:pt x="883328" y="1099163"/>
                </a:lnTo>
                <a:lnTo>
                  <a:pt x="0" y="109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F2A7506E-D95D-4410-9EF8-54C2F23FC05A}"/>
              </a:ext>
            </a:extLst>
          </p:cNvPr>
          <p:cNvSpPr/>
          <p:nvPr/>
        </p:nvSpPr>
        <p:spPr>
          <a:xfrm>
            <a:off x="9810436" y="2810199"/>
            <a:ext cx="791704" cy="745201"/>
          </a:xfrm>
          <a:custGeom>
            <a:avLst/>
            <a:gdLst/>
            <a:ahLst/>
            <a:cxnLst/>
            <a:rect l="l" t="t" r="r" b="b"/>
            <a:pathLst>
              <a:path w="1297262" h="1297262">
                <a:moveTo>
                  <a:pt x="0" y="0"/>
                </a:moveTo>
                <a:lnTo>
                  <a:pt x="1297262" y="0"/>
                </a:lnTo>
                <a:lnTo>
                  <a:pt x="1297262" y="1297262"/>
                </a:lnTo>
                <a:lnTo>
                  <a:pt x="0" y="129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42">
            <a:extLst>
              <a:ext uri="{FF2B5EF4-FFF2-40B4-BE49-F238E27FC236}">
                <a16:creationId xmlns:a16="http://schemas.microsoft.com/office/drawing/2014/main" id="{718EB2DD-1A30-4353-A208-0ACFD508F571}"/>
              </a:ext>
            </a:extLst>
          </p:cNvPr>
          <p:cNvSpPr/>
          <p:nvPr/>
        </p:nvSpPr>
        <p:spPr>
          <a:xfrm>
            <a:off x="1439194" y="2848105"/>
            <a:ext cx="732183" cy="605715"/>
          </a:xfrm>
          <a:custGeom>
            <a:avLst/>
            <a:gdLst/>
            <a:ahLst/>
            <a:cxnLst/>
            <a:rect l="l" t="t" r="r" b="b"/>
            <a:pathLst>
              <a:path w="1263132" h="1044955">
                <a:moveTo>
                  <a:pt x="0" y="0"/>
                </a:moveTo>
                <a:lnTo>
                  <a:pt x="1263132" y="0"/>
                </a:lnTo>
                <a:lnTo>
                  <a:pt x="1263132" y="1044955"/>
                </a:lnTo>
                <a:lnTo>
                  <a:pt x="0" y="104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43">
            <a:extLst>
              <a:ext uri="{FF2B5EF4-FFF2-40B4-BE49-F238E27FC236}">
                <a16:creationId xmlns:a16="http://schemas.microsoft.com/office/drawing/2014/main" id="{2E81D01B-9BFF-46B1-9619-631C4868D81A}"/>
              </a:ext>
            </a:extLst>
          </p:cNvPr>
          <p:cNvSpPr/>
          <p:nvPr/>
        </p:nvSpPr>
        <p:spPr>
          <a:xfrm>
            <a:off x="7143663" y="2824523"/>
            <a:ext cx="627306" cy="604495"/>
          </a:xfrm>
          <a:custGeom>
            <a:avLst/>
            <a:gdLst/>
            <a:ahLst/>
            <a:cxnLst/>
            <a:rect l="l" t="t" r="r" b="b"/>
            <a:pathLst>
              <a:path w="1215301" h="1171109">
                <a:moveTo>
                  <a:pt x="0" y="0"/>
                </a:moveTo>
                <a:lnTo>
                  <a:pt x="1215301" y="0"/>
                </a:lnTo>
                <a:lnTo>
                  <a:pt x="1215301" y="1171108"/>
                </a:lnTo>
                <a:lnTo>
                  <a:pt x="0" y="1171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F31CEA3-DB05-4206-9460-6E75553247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F47252C-E03B-4291-BFA8-2611F2D78225}"/>
              </a:ext>
            </a:extLst>
          </p:cNvPr>
          <p:cNvSpPr txBox="1"/>
          <p:nvPr/>
        </p:nvSpPr>
        <p:spPr>
          <a:xfrm>
            <a:off x="-196308" y="196521"/>
            <a:ext cx="8133674" cy="662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01010"/>
                </a:solidFill>
                <a:latin typeface="Montserrat Bold"/>
              </a:rPr>
              <a:t>ИНФОРМАЦИОННАЯ БЕЗОПАСНОСТЬ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590AF18-F6A9-48F4-A6DD-F56891954C3C}"/>
              </a:ext>
            </a:extLst>
          </p:cNvPr>
          <p:cNvSpPr txBox="1"/>
          <p:nvPr/>
        </p:nvSpPr>
        <p:spPr>
          <a:xfrm>
            <a:off x="680654" y="3607983"/>
            <a:ext cx="2294930" cy="303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вытягивают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из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жертв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  <a:br>
              <a:rPr lang="ru-RU" sz="1400" dirty="0">
                <a:solidFill>
                  <a:srgbClr val="101010"/>
                </a:solidFill>
                <a:latin typeface="Montserrat"/>
              </a:rPr>
            </a:b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Фейковые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магазины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предоплату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за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товар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БПК.</a:t>
            </a: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DD2746-D269-41D8-87E9-C60A6AC2ED58}"/>
              </a:ext>
            </a:extLst>
          </p:cNvPr>
          <p:cNvSpPr txBox="1"/>
          <p:nvPr/>
        </p:nvSpPr>
        <p:spPr>
          <a:xfrm>
            <a:off x="3478486" y="3608279"/>
            <a:ext cx="2190794" cy="276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Цифровые к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оды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из СМС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совокупности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с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другими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данными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предоставляют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доступ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и, 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некоторых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случаях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возможность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оформить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онлайн-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7073CBD-1AAE-48E1-83E6-3FD23F50A71B}"/>
              </a:ext>
            </a:extLst>
          </p:cNvPr>
          <p:cNvSpPr txBox="1"/>
          <p:nvPr/>
        </p:nvSpPr>
        <p:spPr>
          <a:xfrm>
            <a:off x="6264401" y="3658349"/>
            <a:ext cx="2320708" cy="249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Ограничьте</a:t>
            </a:r>
          </a:p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р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аспространение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личных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данных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используют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н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ейросети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дип-фейки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(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голосовые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видеоизображения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).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00307ED-EDCF-47E3-A37E-2BEC3AC50A7D}"/>
              </a:ext>
            </a:extLst>
          </p:cNvPr>
          <p:cNvSpPr txBox="1"/>
          <p:nvPr/>
        </p:nvSpPr>
        <p:spPr>
          <a:xfrm>
            <a:off x="9104438" y="3671557"/>
            <a:ext cx="2126546" cy="222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en-US" sz="1400" b="1" dirty="0">
                <a:solidFill>
                  <a:srgbClr val="101010"/>
                </a:solidFill>
                <a:latin typeface="Montserrat"/>
              </a:rPr>
              <a:t>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endParaRPr lang="en-US" sz="1400" b="1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Состав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пароля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Менеджер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паролей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Облачные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(двухфакторная аутентификация)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.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1F7F1B3-ED58-4420-A8F5-CCC91589C93B}"/>
              </a:ext>
            </a:extLst>
          </p:cNvPr>
          <p:cNvSpPr txBox="1"/>
          <p:nvPr/>
        </p:nvSpPr>
        <p:spPr>
          <a:xfrm>
            <a:off x="9020132" y="1943427"/>
            <a:ext cx="2446523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ru-RU" b="1" dirty="0">
                <a:solidFill>
                  <a:srgbClr val="000000"/>
                </a:solidFill>
                <a:latin typeface="Montserrat Bold"/>
              </a:rPr>
              <a:t>Облачные п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ароли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8" name="TextBox 49">
            <a:extLst>
              <a:ext uri="{FF2B5EF4-FFF2-40B4-BE49-F238E27FC236}">
                <a16:creationId xmlns:a16="http://schemas.microsoft.com/office/drawing/2014/main" id="{1E136B73-F1F7-4957-85E3-7E2907AD2CBC}"/>
              </a:ext>
            </a:extLst>
          </p:cNvPr>
          <p:cNvSpPr txBox="1"/>
          <p:nvPr/>
        </p:nvSpPr>
        <p:spPr>
          <a:xfrm>
            <a:off x="3220448" y="205848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Коды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и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з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сообщений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9" name="TextBox 51">
            <a:extLst>
              <a:ext uri="{FF2B5EF4-FFF2-40B4-BE49-F238E27FC236}">
                <a16:creationId xmlns:a16="http://schemas.microsoft.com/office/drawing/2014/main" id="{04A081A3-51CC-4756-8EA7-6CACE67B4117}"/>
              </a:ext>
            </a:extLst>
          </p:cNvPr>
          <p:cNvSpPr txBox="1"/>
          <p:nvPr/>
        </p:nvSpPr>
        <p:spPr>
          <a:xfrm>
            <a:off x="166795" y="2050619"/>
            <a:ext cx="3252746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Денежные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переводы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0" name="TextBox 53">
            <a:extLst>
              <a:ext uri="{FF2B5EF4-FFF2-40B4-BE49-F238E27FC236}">
                <a16:creationId xmlns:a16="http://schemas.microsoft.com/office/drawing/2014/main" id="{EAB332E3-D054-4581-886A-4FE49B9FE0C8}"/>
              </a:ext>
            </a:extLst>
          </p:cNvPr>
          <p:cNvSpPr txBox="1"/>
          <p:nvPr/>
        </p:nvSpPr>
        <p:spPr>
          <a:xfrm>
            <a:off x="6034963" y="201821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Личные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данные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56532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7BF081-4687-4674-81BC-2B765F01B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14" y="1232845"/>
            <a:ext cx="3062730" cy="663332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83C12A51-2705-466F-85CB-7831F0040428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B95F86C-7212-476E-825B-7BD43D0BFF21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26241FAB-7AB7-4327-A754-169635906C25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F0289B-B85B-45C8-B6D2-EA4612B26AC8}"/>
              </a:ext>
            </a:extLst>
          </p:cNvPr>
          <p:cNvSpPr/>
          <p:nvPr/>
        </p:nvSpPr>
        <p:spPr>
          <a:xfrm>
            <a:off x="-102104" y="249326"/>
            <a:ext cx="123962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СВАТИНГ. </a:t>
            </a:r>
            <a:r>
              <a:rPr lang="ru-RU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Ложное сообщение об опасности.</a:t>
            </a:r>
            <a:endParaRPr lang="ru-RU" sz="4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5542FB-618C-43BA-805A-FE0490FC9C9D}"/>
              </a:ext>
            </a:extLst>
          </p:cNvPr>
          <p:cNvSpPr/>
          <p:nvPr/>
        </p:nvSpPr>
        <p:spPr>
          <a:xfrm>
            <a:off x="584881" y="1647380"/>
            <a:ext cx="769633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Тренд распространяется в молодежной </a:t>
            </a:r>
            <a:r>
              <a:rPr lang="ru-RU" sz="2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киберсреде</a:t>
            </a:r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873A18-BACB-4C82-B6F3-AD2C3BD3D60B}"/>
              </a:ext>
            </a:extLst>
          </p:cNvPr>
          <p:cNvSpPr/>
          <p:nvPr/>
        </p:nvSpPr>
        <p:spPr>
          <a:xfrm>
            <a:off x="584882" y="2745651"/>
            <a:ext cx="6547438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Заключается в том, чтобы создать неблагоприятную обстановку госорганам, нарушить режим их работы или отомстить своему обидчику, создав для него проблемы с правоохранительными органами.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30BCEE9A-3AE0-4FDC-ACB4-6770B6302B65}"/>
              </a:ext>
            </a:extLst>
          </p:cNvPr>
          <p:cNvGrpSpPr/>
          <p:nvPr/>
        </p:nvGrpSpPr>
        <p:grpSpPr>
          <a:xfrm>
            <a:off x="704275" y="2094212"/>
            <a:ext cx="2750466" cy="542702"/>
            <a:chOff x="0" y="-65676"/>
            <a:chExt cx="1281756" cy="28039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B3B0538-87B0-4E25-9D03-38BD10CBFC43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313E5E2-315A-4368-B11A-B6DAA81C314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36892E9-D4D6-4B31-887B-D6A6F483191F}"/>
              </a:ext>
            </a:extLst>
          </p:cNvPr>
          <p:cNvGrpSpPr/>
          <p:nvPr/>
        </p:nvGrpSpPr>
        <p:grpSpPr>
          <a:xfrm>
            <a:off x="6254046" y="4806767"/>
            <a:ext cx="1773964" cy="1773964"/>
            <a:chOff x="0" y="0"/>
            <a:chExt cx="812800" cy="81280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48E2E5F-45D0-4BB2-ADDC-4A006855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7B21EBE-0084-4E30-A076-15C5810569A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6" name="Freeform 38">
            <a:extLst>
              <a:ext uri="{FF2B5EF4-FFF2-40B4-BE49-F238E27FC236}">
                <a16:creationId xmlns:a16="http://schemas.microsoft.com/office/drawing/2014/main" id="{C9B3720F-D9D5-488C-A7BE-1C0B882D0E20}"/>
              </a:ext>
            </a:extLst>
          </p:cNvPr>
          <p:cNvSpPr/>
          <p:nvPr/>
        </p:nvSpPr>
        <p:spPr>
          <a:xfrm>
            <a:off x="6361252" y="5140153"/>
            <a:ext cx="1334863" cy="1205002"/>
          </a:xfrm>
          <a:custGeom>
            <a:avLst/>
            <a:gdLst/>
            <a:ahLst/>
            <a:cxnLst/>
            <a:rect l="l" t="t" r="r" b="b"/>
            <a:pathLst>
              <a:path w="1882077" h="2041701">
                <a:moveTo>
                  <a:pt x="0" y="0"/>
                </a:moveTo>
                <a:lnTo>
                  <a:pt x="1882077" y="0"/>
                </a:lnTo>
                <a:lnTo>
                  <a:pt x="1882077" y="2041701"/>
                </a:lnTo>
                <a:lnTo>
                  <a:pt x="0" y="2041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7366BD-9DEF-4CB6-A0D3-5BF9B08E4E2D}"/>
              </a:ext>
            </a:extLst>
          </p:cNvPr>
          <p:cNvSpPr/>
          <p:nvPr/>
        </p:nvSpPr>
        <p:spPr>
          <a:xfrm>
            <a:off x="584881" y="5140153"/>
            <a:ext cx="561006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наступает с 14 лет </a:t>
            </a:r>
            <a:b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предусматривает вплоть до 7 лет лишения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122220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5BAA35-D84C-453E-9A2E-306F5CE3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0B62D0-BC8F-4978-88B3-16383FE7FAB4}"/>
              </a:ext>
            </a:extLst>
          </p:cNvPr>
          <p:cNvSpPr/>
          <p:nvPr/>
        </p:nvSpPr>
        <p:spPr>
          <a:xfrm>
            <a:off x="38944" y="97135"/>
            <a:ext cx="10720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ВОВЛЕЧЕНИЕ В Киберпреступность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778653-F6DD-4CE7-8C24-8574C4435C8D}"/>
              </a:ext>
            </a:extLst>
          </p:cNvPr>
          <p:cNvSpPr/>
          <p:nvPr/>
        </p:nvSpPr>
        <p:spPr>
          <a:xfrm>
            <a:off x="502438" y="1441507"/>
            <a:ext cx="40545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Дропы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люди, предоставляющие свои банковские реквизиты для того, чтобы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через их промежуточные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счета проводились похищенные деньги.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4ACBDD-331E-41F2-89F4-A210CA1531EE}"/>
              </a:ext>
            </a:extLst>
          </p:cNvPr>
          <p:cNvSpPr/>
          <p:nvPr/>
        </p:nvSpPr>
        <p:spPr>
          <a:xfrm>
            <a:off x="502438" y="3143224"/>
            <a:ext cx="35573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поиска </a:t>
            </a:r>
            <a:r>
              <a:rPr lang="ru-RU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дропов</a:t>
            </a: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мошенники размещают различные объявления с вакансиями.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30BC7-3E1E-4D38-97DA-4C7201C7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1277385"/>
            <a:ext cx="3557361" cy="1671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83D675-4B99-449A-91EE-BF31AEACE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33" y="3621032"/>
            <a:ext cx="3212875" cy="1550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47C44-0540-4A7E-A0AF-E6E78D0A0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3" y="5254580"/>
            <a:ext cx="3212875" cy="14272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D9467E-6B21-4588-BC6E-9A8A67B94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3056395"/>
            <a:ext cx="3539663" cy="15921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BB4BD2-F951-4C8D-8F3B-7B843C62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74" y="1277385"/>
            <a:ext cx="3210872" cy="22953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67D7FE-1596-45C4-A8DD-089BD59BD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01" y="4705593"/>
            <a:ext cx="3539663" cy="19093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27EAFE-435C-4858-A673-F29C4A6EEB99}"/>
              </a:ext>
            </a:extLst>
          </p:cNvPr>
          <p:cNvSpPr/>
          <p:nvPr/>
        </p:nvSpPr>
        <p:spPr>
          <a:xfrm>
            <a:off x="502438" y="4137055"/>
            <a:ext cx="3874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за происхождение прошедших по банковским счетам денег несут владельцы таких счетов.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31CD36B-8090-4553-9D99-AD94E1C70C9B}"/>
              </a:ext>
            </a:extLst>
          </p:cNvPr>
          <p:cNvSpPr/>
          <p:nvPr/>
        </p:nvSpPr>
        <p:spPr>
          <a:xfrm>
            <a:off x="1163742" y="5171161"/>
            <a:ext cx="32128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Статьей 222 УК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предусмотрено наказание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вплоть до 10 лет </a:t>
            </a:r>
            <a:b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лишения свободы.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C1F44D9A-5574-45A3-9C4F-FC2A36FBE784}"/>
              </a:ext>
            </a:extLst>
          </p:cNvPr>
          <p:cNvGrpSpPr/>
          <p:nvPr/>
        </p:nvGrpSpPr>
        <p:grpSpPr>
          <a:xfrm rot="7573183">
            <a:off x="366025" y="5448842"/>
            <a:ext cx="872323" cy="872323"/>
            <a:chOff x="0" y="0"/>
            <a:chExt cx="812800" cy="812800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157CDAB-511D-4320-97A8-2EA9736B52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318125-5D64-41EF-8ED4-4BB570281A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222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8C04C0-6F68-4441-ACD0-1D83BD0B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27820D-1C36-44C4-A988-C909B0706E85}"/>
              </a:ext>
            </a:extLst>
          </p:cNvPr>
          <p:cNvSpPr/>
          <p:nvPr/>
        </p:nvSpPr>
        <p:spPr>
          <a:xfrm>
            <a:off x="197785" y="97135"/>
            <a:ext cx="976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ОПЕРАЦИИ С КРИПТОВАЛЮТОЙ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7A9B5C-B19F-4BB4-B4C5-911C15F2F110}"/>
              </a:ext>
            </a:extLst>
          </p:cNvPr>
          <p:cNvSpPr/>
          <p:nvPr/>
        </p:nvSpPr>
        <p:spPr>
          <a:xfrm>
            <a:off x="-50859" y="1133341"/>
            <a:ext cx="12514941" cy="57246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3E506F-FB3B-4FA7-8F1D-72B9AA528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18" y="2888087"/>
            <a:ext cx="5954870" cy="39699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9F05B1-C534-4C24-ADF7-84382C78D0F7}"/>
              </a:ext>
            </a:extLst>
          </p:cNvPr>
          <p:cNvSpPr/>
          <p:nvPr/>
        </p:nvSpPr>
        <p:spPr>
          <a:xfrm>
            <a:off x="6562246" y="1133341"/>
            <a:ext cx="57625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Порядок осуществления </a:t>
            </a:r>
          </a:p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сделок с криптовалютой определен </a:t>
            </a:r>
          </a:p>
          <a:p>
            <a:pPr algn="r"/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Указом Президента от 17.09.2024 №367 </a:t>
            </a:r>
            <a:b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«Об обращении цифровых знаков (токенов)»</a:t>
            </a:r>
            <a:endParaRPr lang="ru-RU" sz="2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B1EB71-7AAE-434B-B16A-F2AF8863E821}"/>
              </a:ext>
            </a:extLst>
          </p:cNvPr>
          <p:cNvSpPr/>
          <p:nvPr/>
        </p:nvSpPr>
        <p:spPr>
          <a:xfrm>
            <a:off x="621987" y="1256888"/>
            <a:ext cx="2889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РАЗРЕШЕНО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D1C6B1-3C85-4AAF-84BE-C096C09217FE}"/>
              </a:ext>
            </a:extLst>
          </p:cNvPr>
          <p:cNvSpPr/>
          <p:nvPr/>
        </p:nvSpPr>
        <p:spPr>
          <a:xfrm>
            <a:off x="621987" y="4423197"/>
            <a:ext cx="2980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ЗАПРЕЩЕНО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466588-DB22-4EE2-B54C-52D25F0647EB}"/>
              </a:ext>
            </a:extLst>
          </p:cNvPr>
          <p:cNvSpPr/>
          <p:nvPr/>
        </p:nvSpPr>
        <p:spPr>
          <a:xfrm>
            <a:off x="689005" y="2030372"/>
            <a:ext cx="5133078" cy="1374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500"/>
              </a:lnSpc>
            </a:pP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токены (криптовалюту) за денежные средства только на белорусских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являющихся резидентами Парка высоких технологий.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7A36D4-6158-4D8A-AC3A-65996E618F83}"/>
              </a:ext>
            </a:extLst>
          </p:cNvPr>
          <p:cNvSpPr/>
          <p:nvPr/>
        </p:nvSpPr>
        <p:spPr>
          <a:xfrm>
            <a:off x="689004" y="3470705"/>
            <a:ext cx="5541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Обменивать токены на другие токены на любых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криптоплатформах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без ограничений.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B44CA1-AD1A-481D-84B5-D1BB7472F23D}"/>
              </a:ext>
            </a:extLst>
          </p:cNvPr>
          <p:cNvSpPr/>
          <p:nvPr/>
        </p:nvSpPr>
        <p:spPr>
          <a:xfrm>
            <a:off x="689005" y="4995075"/>
            <a:ext cx="50264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или продавать токены (криптовалюту) за денежные средства на иностранных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у физических лиц.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2D0A2071-04FE-437C-86A4-84FE514A2133}"/>
              </a:ext>
            </a:extLst>
          </p:cNvPr>
          <p:cNvGrpSpPr/>
          <p:nvPr/>
        </p:nvGrpSpPr>
        <p:grpSpPr>
          <a:xfrm rot="5400000">
            <a:off x="5756004" y="1411158"/>
            <a:ext cx="872323" cy="872323"/>
            <a:chOff x="0" y="0"/>
            <a:chExt cx="812800" cy="81280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E029051-3469-4031-804B-3BBD44DE5B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2C08A3-9F8D-4DF4-AD60-630C1D43519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222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6525FEB-BF49-45CA-880C-CA9E64D1C827}"/>
              </a:ext>
            </a:extLst>
          </p:cNvPr>
          <p:cNvSpPr/>
          <p:nvPr/>
        </p:nvSpPr>
        <p:spPr>
          <a:xfrm rot="-1898322">
            <a:off x="-3401980" y="4644418"/>
            <a:ext cx="6334080" cy="5325821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673B1D5-07CE-446E-B9DD-DC9FF9B38822}"/>
              </a:ext>
            </a:extLst>
          </p:cNvPr>
          <p:cNvSpPr/>
          <p:nvPr/>
        </p:nvSpPr>
        <p:spPr>
          <a:xfrm rot="8069928">
            <a:off x="8949140" y="-4900236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1883635-DF5B-4070-B189-56BA76FB39AA}"/>
              </a:ext>
            </a:extLst>
          </p:cNvPr>
          <p:cNvGrpSpPr/>
          <p:nvPr/>
        </p:nvGrpSpPr>
        <p:grpSpPr>
          <a:xfrm>
            <a:off x="1004193" y="1970328"/>
            <a:ext cx="753561" cy="753561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1A7D3727-41E9-4700-B0F7-C98BFA5C97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C7DD546-B097-4BC8-A0C1-3770B97670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5D9D75B4-7565-4376-B0F0-3B494B5310C7}"/>
              </a:ext>
            </a:extLst>
          </p:cNvPr>
          <p:cNvSpPr txBox="1"/>
          <p:nvPr/>
        </p:nvSpPr>
        <p:spPr>
          <a:xfrm>
            <a:off x="4689805" y="4631517"/>
            <a:ext cx="6575136" cy="151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Главное у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правление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br>
              <a:rPr lang="ru-RU" sz="2200" dirty="0">
                <a:solidFill>
                  <a:srgbClr val="000000"/>
                </a:solidFill>
                <a:latin typeface="Montserrat"/>
              </a:rPr>
            </a:b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противодействию</a:t>
            </a:r>
            <a:r>
              <a:rPr lang="ru-RU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киберпреступности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endParaRPr lang="ru-RU" sz="22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криминальной милиции 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МВД Республики Беларусь.</a:t>
            </a:r>
            <a:endParaRPr lang="en-US" sz="2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AC58E0B-3482-4BD4-A336-4CBD40502E64}"/>
              </a:ext>
            </a:extLst>
          </p:cNvPr>
          <p:cNvSpPr/>
          <p:nvPr/>
        </p:nvSpPr>
        <p:spPr>
          <a:xfrm>
            <a:off x="2557283" y="4508409"/>
            <a:ext cx="1822244" cy="1817832"/>
          </a:xfrm>
          <a:custGeom>
            <a:avLst/>
            <a:gdLst/>
            <a:ahLst/>
            <a:cxnLst/>
            <a:rect l="l" t="t" r="r" b="b"/>
            <a:pathLst>
              <a:path w="1499136" h="1502912">
                <a:moveTo>
                  <a:pt x="0" y="0"/>
                </a:moveTo>
                <a:lnTo>
                  <a:pt x="1499136" y="0"/>
                </a:lnTo>
                <a:lnTo>
                  <a:pt x="1499136" y="1502912"/>
                </a:lnTo>
                <a:lnTo>
                  <a:pt x="0" y="150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67AA499-E971-472D-8686-9EB996B840AA}"/>
              </a:ext>
            </a:extLst>
          </p:cNvPr>
          <p:cNvSpPr/>
          <p:nvPr/>
        </p:nvSpPr>
        <p:spPr>
          <a:xfrm>
            <a:off x="2387292" y="1054446"/>
            <a:ext cx="74174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Будьте бдительны!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Эти знания помогут вам 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сохранить ваши деньги!</a:t>
            </a:r>
          </a:p>
        </p:txBody>
      </p:sp>
    </p:spTree>
    <p:extLst>
      <p:ext uri="{BB962C8B-B14F-4D97-AF65-F5344CB8AC3E}">
        <p14:creationId xmlns:p14="http://schemas.microsoft.com/office/powerpoint/2010/main" val="278490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C46F2-8339-44FE-B55E-CE1BA74D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76" y="3676731"/>
            <a:ext cx="4262818" cy="2562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6F9DE-B116-456A-B68D-9CDDB5C467C6}"/>
              </a:ext>
            </a:extLst>
          </p:cNvPr>
          <p:cNvSpPr txBox="1"/>
          <p:nvPr/>
        </p:nvSpPr>
        <p:spPr>
          <a:xfrm>
            <a:off x="870277" y="440846"/>
            <a:ext cx="1009085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СТАТИСТИЧЕСКИЕ ДАННЫЕ О КИБЕРПРЕСТУПНОСТИ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924716-9DBB-46DB-A36F-88B0BB8B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3865" r="15372" b="8474"/>
          <a:stretch/>
        </p:blipFill>
        <p:spPr>
          <a:xfrm>
            <a:off x="7048625" y="2228040"/>
            <a:ext cx="1038100" cy="13356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564316-4B16-43D1-B8FE-2BB229D61E7B}"/>
              </a:ext>
            </a:extLst>
          </p:cNvPr>
          <p:cNvSpPr/>
          <p:nvPr/>
        </p:nvSpPr>
        <p:spPr>
          <a:xfrm>
            <a:off x="6962775" y="1212377"/>
            <a:ext cx="43428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Портрет ЖЕРТВЫ </a:t>
            </a:r>
          </a:p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киберпреступника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D67695-8EBF-4735-B68F-2EE734A51207}"/>
              </a:ext>
            </a:extLst>
          </p:cNvPr>
          <p:cNvSpPr/>
          <p:nvPr/>
        </p:nvSpPr>
        <p:spPr>
          <a:xfrm>
            <a:off x="8086725" y="2311073"/>
            <a:ext cx="235295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енщины (60%)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7F21D0-2F4E-46DA-B701-819BE0BFB7F0}"/>
              </a:ext>
            </a:extLst>
          </p:cNvPr>
          <p:cNvSpPr/>
          <p:nvPr/>
        </p:nvSpPr>
        <p:spPr>
          <a:xfrm>
            <a:off x="8064375" y="2682962"/>
            <a:ext cx="32636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31 до 45 лет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(33,2%)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2D46BD-F08D-476D-AE7D-546841115C85}"/>
              </a:ext>
            </a:extLst>
          </p:cNvPr>
          <p:cNvSpPr/>
          <p:nvPr/>
        </p:nvSpPr>
        <p:spPr>
          <a:xfrm>
            <a:off x="8064375" y="3050508"/>
            <a:ext cx="230813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трудоустроены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E2D1F3-8432-45AE-A5DD-943034D7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5" y="1129223"/>
            <a:ext cx="1038100" cy="79210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93262A8-5C22-4C51-B73D-5C3ED18C30C7}"/>
              </a:ext>
            </a:extLst>
          </p:cNvPr>
          <p:cNvSpPr/>
          <p:nvPr/>
        </p:nvSpPr>
        <p:spPr>
          <a:xfrm>
            <a:off x="1932075" y="1212377"/>
            <a:ext cx="3672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2023 - 2,6 млн. рублей</a:t>
            </a:r>
          </a:p>
          <a:p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2024 –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1,4 млн. рублей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F5BA32-132E-4C40-8B72-BFAEDCDE2720}"/>
              </a:ext>
            </a:extLst>
          </p:cNvPr>
          <p:cNvSpPr/>
          <p:nvPr/>
        </p:nvSpPr>
        <p:spPr>
          <a:xfrm>
            <a:off x="6962775" y="3426088"/>
            <a:ext cx="444198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высшим образованием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(40%)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6011078-5934-447E-907F-1B91207E1D9D}"/>
              </a:ext>
            </a:extLst>
          </p:cNvPr>
          <p:cNvSpPr/>
          <p:nvPr/>
        </p:nvSpPr>
        <p:spPr>
          <a:xfrm>
            <a:off x="737019" y="2478761"/>
            <a:ext cx="43397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none" spc="0" dirty="0">
                <a:ln w="0"/>
                <a:solidFill>
                  <a:schemeClr val="tx1"/>
                </a:solidFill>
              </a:rPr>
              <a:t>Третья часть регистрируется в Минске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EA64ED1-0630-4AC7-8ADE-5D41E54B2023}"/>
              </a:ext>
            </a:extLst>
          </p:cNvPr>
          <p:cNvSpPr/>
          <p:nvPr/>
        </p:nvSpPr>
        <p:spPr>
          <a:xfrm>
            <a:off x="5571600" y="4063975"/>
            <a:ext cx="326884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dirty="0">
                <a:ln w="0"/>
                <a:solidFill>
                  <a:srgbClr val="7030A0"/>
                </a:solidFill>
              </a:rPr>
              <a:t>Способы совершения </a:t>
            </a:r>
            <a:endParaRPr lang="ru-RU" sz="2500" b="1" cap="none" spc="0" dirty="0">
              <a:ln w="0"/>
              <a:solidFill>
                <a:srgbClr val="7030A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D211577-6471-405F-AF1A-B927C111F6B8}"/>
              </a:ext>
            </a:extLst>
          </p:cNvPr>
          <p:cNvSpPr/>
          <p:nvPr/>
        </p:nvSpPr>
        <p:spPr>
          <a:xfrm>
            <a:off x="737019" y="2068430"/>
            <a:ext cx="43960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E</a:t>
            </a:r>
            <a:r>
              <a:rPr lang="ru-RU" sz="2000" dirty="0" err="1">
                <a:ln w="0"/>
              </a:rPr>
              <a:t>женедельно</a:t>
            </a:r>
            <a:r>
              <a:rPr lang="ru-RU" sz="2000" dirty="0">
                <a:ln w="0"/>
              </a:rPr>
              <a:t> около 380 преступлений</a:t>
            </a:r>
            <a:endParaRPr lang="ru-RU" sz="2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C62B53-77B9-4887-A7D0-4C5FF52CB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402" y="-1422578"/>
            <a:ext cx="4274325" cy="427432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19A09C-BF7B-4C29-A854-5C6499295F94}"/>
              </a:ext>
            </a:extLst>
          </p:cNvPr>
          <p:cNvSpPr/>
          <p:nvPr/>
        </p:nvSpPr>
        <p:spPr>
          <a:xfrm>
            <a:off x="787240" y="2822426"/>
            <a:ext cx="5072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cap="none" spc="0" dirty="0">
                <a:ln w="0"/>
                <a:solidFill>
                  <a:schemeClr val="tx1"/>
                </a:solidFill>
              </a:rPr>
              <a:t>Самым возрастным потерпевшим по 86 лет, </a:t>
            </a:r>
            <a:br>
              <a:rPr lang="ru-RU" sz="2000" cap="none" spc="0" dirty="0">
                <a:ln w="0"/>
                <a:solidFill>
                  <a:schemeClr val="tx1"/>
                </a:solidFill>
              </a:rPr>
            </a:br>
            <a:r>
              <a:rPr lang="ru-RU" sz="2000" cap="none" spc="0" dirty="0">
                <a:ln w="0"/>
                <a:solidFill>
                  <a:schemeClr val="tx1"/>
                </a:solidFill>
              </a:rPr>
              <a:t>они установили приложение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FEBDFC-CB87-43F2-9AD0-41144D36E83D}"/>
              </a:ext>
            </a:extLst>
          </p:cNvPr>
          <p:cNvSpPr/>
          <p:nvPr/>
        </p:nvSpPr>
        <p:spPr>
          <a:xfrm>
            <a:off x="5563211" y="4468425"/>
            <a:ext cx="24721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Мошенничества 60%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6AB9F0D-4DDA-4454-AF0C-D129EBF12E26}"/>
              </a:ext>
            </a:extLst>
          </p:cNvPr>
          <p:cNvSpPr/>
          <p:nvPr/>
        </p:nvSpPr>
        <p:spPr>
          <a:xfrm>
            <a:off x="5571600" y="5928631"/>
            <a:ext cx="25056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Вымогательства 3,3%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7F0FB67-F714-4F31-B0A5-B4799DE35FF8}"/>
              </a:ext>
            </a:extLst>
          </p:cNvPr>
          <p:cNvSpPr/>
          <p:nvPr/>
        </p:nvSpPr>
        <p:spPr>
          <a:xfrm>
            <a:off x="5584826" y="6238957"/>
            <a:ext cx="57058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Заведомо ложное сообщение об опасности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1,6%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A034D68-26D3-4A9F-88AF-8BF8D854A5B5}"/>
              </a:ext>
            </a:extLst>
          </p:cNvPr>
          <p:cNvSpPr/>
          <p:nvPr/>
        </p:nvSpPr>
        <p:spPr>
          <a:xfrm>
            <a:off x="5543551" y="4803393"/>
            <a:ext cx="6520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Хищения имущества, путем модификации комп. инф.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30%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B3050B-4128-499D-A602-806BFCFA13BB}"/>
              </a:ext>
            </a:extLst>
          </p:cNvPr>
          <p:cNvSpPr/>
          <p:nvPr/>
        </p:nvSpPr>
        <p:spPr>
          <a:xfrm>
            <a:off x="5563211" y="5117969"/>
            <a:ext cx="47952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Незаконный оборот средств платежа 4,1%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73EFC04-16AD-4125-9F31-730D7DC76570}"/>
              </a:ext>
            </a:extLst>
          </p:cNvPr>
          <p:cNvSpPr/>
          <p:nvPr/>
        </p:nvSpPr>
        <p:spPr>
          <a:xfrm>
            <a:off x="5584826" y="5490799"/>
            <a:ext cx="5255157" cy="5191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Несанкционированный доступ, уничтожение, </a:t>
            </a:r>
          </a:p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блокирование, модификация и иные 3,9%</a:t>
            </a:r>
          </a:p>
        </p:txBody>
      </p:sp>
    </p:spTree>
    <p:extLst>
      <p:ext uri="{BB962C8B-B14F-4D97-AF65-F5344CB8AC3E}">
        <p14:creationId xmlns:p14="http://schemas.microsoft.com/office/powerpoint/2010/main" val="163389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>
            <a:extLst>
              <a:ext uri="{FF2B5EF4-FFF2-40B4-BE49-F238E27FC236}">
                <a16:creationId xmlns:a16="http://schemas.microsoft.com/office/drawing/2014/main" id="{B398B259-7B7D-4CBC-A1A6-F51AABF8DDCF}"/>
              </a:ext>
            </a:extLst>
          </p:cNvPr>
          <p:cNvGrpSpPr/>
          <p:nvPr/>
        </p:nvGrpSpPr>
        <p:grpSpPr>
          <a:xfrm>
            <a:off x="4332912" y="1583591"/>
            <a:ext cx="5346744" cy="4315318"/>
            <a:chOff x="-398313" y="-179380"/>
            <a:chExt cx="1134913" cy="91598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12BBF080-2BA4-45CE-A3D0-ECAAAD149DDE}"/>
                </a:ext>
              </a:extLst>
            </p:cNvPr>
            <p:cNvSpPr/>
            <p:nvPr/>
          </p:nvSpPr>
          <p:spPr>
            <a:xfrm>
              <a:off x="-398313" y="-17938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6C0364B0-1D4C-4EC1-8093-B888C3A9327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4" name="Freeform 6">
            <a:extLst>
              <a:ext uri="{FF2B5EF4-FFF2-40B4-BE49-F238E27FC236}">
                <a16:creationId xmlns:a16="http://schemas.microsoft.com/office/drawing/2014/main" id="{F789DD6F-8ECF-470F-B2B1-D86E064FA077}"/>
              </a:ext>
            </a:extLst>
          </p:cNvPr>
          <p:cNvSpPr/>
          <p:nvPr/>
        </p:nvSpPr>
        <p:spPr>
          <a:xfrm>
            <a:off x="3666827" y="1592551"/>
            <a:ext cx="1495946" cy="15253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76" name="Group 8">
            <a:extLst>
              <a:ext uri="{FF2B5EF4-FFF2-40B4-BE49-F238E27FC236}">
                <a16:creationId xmlns:a16="http://schemas.microsoft.com/office/drawing/2014/main" id="{99960F43-4DE5-4719-9040-02BD35BD8E9F}"/>
              </a:ext>
            </a:extLst>
          </p:cNvPr>
          <p:cNvGrpSpPr/>
          <p:nvPr/>
        </p:nvGrpSpPr>
        <p:grpSpPr>
          <a:xfrm>
            <a:off x="3634039" y="1623902"/>
            <a:ext cx="3632267" cy="2876640"/>
            <a:chOff x="-690076" y="-377430"/>
            <a:chExt cx="1502876" cy="1190230"/>
          </a:xfrm>
        </p:grpSpPr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757DEF4-7FA3-4C72-AEDF-35D198F3D1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8" name="TextBox 10">
              <a:extLst>
                <a:ext uri="{FF2B5EF4-FFF2-40B4-BE49-F238E27FC236}">
                  <a16:creationId xmlns:a16="http://schemas.microsoft.com/office/drawing/2014/main" id="{1E0B4AEE-7D37-4643-A986-86872DC8631A}"/>
                </a:ext>
              </a:extLst>
            </p:cNvPr>
            <p:cNvSpPr txBox="1"/>
            <p:nvPr/>
          </p:nvSpPr>
          <p:spPr>
            <a:xfrm>
              <a:off x="-690076" y="-377430"/>
              <a:ext cx="660400" cy="603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00"/>
                </a:lnSpc>
              </a:pP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ПЕРЕ-</a:t>
              </a:r>
              <a:br>
                <a:rPr lang="ru-RU" sz="2600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ВОД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80" name="Freeform 12">
            <a:extLst>
              <a:ext uri="{FF2B5EF4-FFF2-40B4-BE49-F238E27FC236}">
                <a16:creationId xmlns:a16="http://schemas.microsoft.com/office/drawing/2014/main" id="{9DFE7D36-3133-49FA-8B8A-9344320C1532}"/>
              </a:ext>
            </a:extLst>
          </p:cNvPr>
          <p:cNvSpPr/>
          <p:nvPr/>
        </p:nvSpPr>
        <p:spPr>
          <a:xfrm>
            <a:off x="3839397" y="3891963"/>
            <a:ext cx="1495947" cy="1520850"/>
          </a:xfrm>
          <a:custGeom>
            <a:avLst/>
            <a:gdLst/>
            <a:ahLst/>
            <a:cxnLst/>
            <a:rect l="l" t="t" r="r" b="b"/>
            <a:pathLst>
              <a:path w="1259339" h="1280303">
                <a:moveTo>
                  <a:pt x="629669" y="0"/>
                </a:moveTo>
                <a:cubicBezTo>
                  <a:pt x="281913" y="0"/>
                  <a:pt x="0" y="286606"/>
                  <a:pt x="0" y="640152"/>
                </a:cubicBezTo>
                <a:cubicBezTo>
                  <a:pt x="0" y="993697"/>
                  <a:pt x="281913" y="1280303"/>
                  <a:pt x="629669" y="1280303"/>
                </a:cubicBezTo>
                <a:cubicBezTo>
                  <a:pt x="977426" y="1280303"/>
                  <a:pt x="1259339" y="993697"/>
                  <a:pt x="1259339" y="640152"/>
                </a:cubicBezTo>
                <a:cubicBezTo>
                  <a:pt x="1259339" y="286606"/>
                  <a:pt x="977426" y="0"/>
                  <a:pt x="629669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</p:sp>
      <p:grpSp>
        <p:nvGrpSpPr>
          <p:cNvPr id="82" name="Group 14">
            <a:extLst>
              <a:ext uri="{FF2B5EF4-FFF2-40B4-BE49-F238E27FC236}">
                <a16:creationId xmlns:a16="http://schemas.microsoft.com/office/drawing/2014/main" id="{465D9934-17BA-4F02-B27A-01CD16924BD8}"/>
              </a:ext>
            </a:extLst>
          </p:cNvPr>
          <p:cNvGrpSpPr/>
          <p:nvPr/>
        </p:nvGrpSpPr>
        <p:grpSpPr>
          <a:xfrm>
            <a:off x="7330044" y="3740116"/>
            <a:ext cx="1412842" cy="1468541"/>
            <a:chOff x="0" y="0"/>
            <a:chExt cx="1134307" cy="1221074"/>
          </a:xfrm>
        </p:grpSpPr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0B0C2CD8-B976-45C0-88E4-DC4DCD0E9838}"/>
                </a:ext>
              </a:extLst>
            </p:cNvPr>
            <p:cNvSpPr/>
            <p:nvPr/>
          </p:nvSpPr>
          <p:spPr>
            <a:xfrm>
              <a:off x="0" y="0"/>
              <a:ext cx="1134307" cy="1221074"/>
            </a:xfrm>
            <a:custGeom>
              <a:avLst/>
              <a:gdLst/>
              <a:ahLst/>
              <a:cxnLst/>
              <a:rect l="l" t="t" r="r" b="b"/>
              <a:pathLst>
                <a:path w="1134307" h="1221074">
                  <a:moveTo>
                    <a:pt x="567153" y="0"/>
                  </a:moveTo>
                  <a:cubicBezTo>
                    <a:pt x="253923" y="0"/>
                    <a:pt x="0" y="273347"/>
                    <a:pt x="0" y="610537"/>
                  </a:cubicBezTo>
                  <a:cubicBezTo>
                    <a:pt x="0" y="947727"/>
                    <a:pt x="253923" y="1221074"/>
                    <a:pt x="567153" y="1221074"/>
                  </a:cubicBezTo>
                  <a:cubicBezTo>
                    <a:pt x="880384" y="1221074"/>
                    <a:pt x="1134307" y="947727"/>
                    <a:pt x="1134307" y="610537"/>
                  </a:cubicBezTo>
                  <a:cubicBezTo>
                    <a:pt x="1134307" y="273347"/>
                    <a:pt x="880384" y="0"/>
                    <a:pt x="567153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id="{175BACED-1560-4CEF-ACA8-DBCED5FFD196}"/>
                </a:ext>
              </a:extLst>
            </p:cNvPr>
            <p:cNvSpPr txBox="1"/>
            <p:nvPr/>
          </p:nvSpPr>
          <p:spPr>
            <a:xfrm>
              <a:off x="209883" y="164798"/>
              <a:ext cx="762156" cy="9349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ДАН</a:t>
              </a: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-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НЫЕ</a:t>
              </a:r>
            </a:p>
          </p:txBody>
        </p:sp>
      </p:grpSp>
      <p:sp>
        <p:nvSpPr>
          <p:cNvPr id="87" name="TextBox 19">
            <a:extLst>
              <a:ext uri="{FF2B5EF4-FFF2-40B4-BE49-F238E27FC236}">
                <a16:creationId xmlns:a16="http://schemas.microsoft.com/office/drawing/2014/main" id="{E0BA8D53-8E46-4DBF-93A1-242AE7CBF141}"/>
              </a:ext>
            </a:extLst>
          </p:cNvPr>
          <p:cNvSpPr txBox="1"/>
          <p:nvPr/>
        </p:nvSpPr>
        <p:spPr>
          <a:xfrm>
            <a:off x="130249" y="1833713"/>
            <a:ext cx="3315808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600" dirty="0" err="1">
                <a:solidFill>
                  <a:srgbClr val="000000"/>
                </a:solidFill>
                <a:latin typeface="Montserrat"/>
              </a:rPr>
              <a:t>Владе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льцы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сами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п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ереводят</a:t>
            </a:r>
            <a:r>
              <a:rPr lang="ru-RU" sz="1600" dirty="0">
                <a:solidFill>
                  <a:srgbClr val="000000"/>
                </a:solidFill>
                <a:latin typeface="Montserrat"/>
              </a:rPr>
              <a:t> деньги за несуществующий товар, доверяя рекламе в Интернете, или после сообщения (текстового или голосового) с просьбой родственника или знакомого из социальной сети..</a:t>
            </a:r>
            <a:endParaRPr lang="en-US" sz="16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88" name="Group 20">
            <a:extLst>
              <a:ext uri="{FF2B5EF4-FFF2-40B4-BE49-F238E27FC236}">
                <a16:creationId xmlns:a16="http://schemas.microsoft.com/office/drawing/2014/main" id="{E3E877AE-380F-4576-9022-F8EB22A31F05}"/>
              </a:ext>
            </a:extLst>
          </p:cNvPr>
          <p:cNvGrpSpPr/>
          <p:nvPr/>
        </p:nvGrpSpPr>
        <p:grpSpPr>
          <a:xfrm>
            <a:off x="155898" y="1209821"/>
            <a:ext cx="3315808" cy="5486401"/>
            <a:chOff x="-431875" y="-89500"/>
            <a:chExt cx="5955413" cy="6962912"/>
          </a:xfrm>
        </p:grpSpPr>
        <p:sp>
          <p:nvSpPr>
            <p:cNvPr id="89" name="TextBox 21">
              <a:extLst>
                <a:ext uri="{FF2B5EF4-FFF2-40B4-BE49-F238E27FC236}">
                  <a16:creationId xmlns:a16="http://schemas.microsoft.com/office/drawing/2014/main" id="{26DB0525-8C18-403D-8370-BF8A14CF9932}"/>
                </a:ext>
              </a:extLst>
            </p:cNvPr>
            <p:cNvSpPr txBox="1"/>
            <p:nvPr/>
          </p:nvSpPr>
          <p:spPr>
            <a:xfrm>
              <a:off x="-431875" y="-89500"/>
              <a:ext cx="5955413" cy="6510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Реклама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</a:t>
              </a: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ах,</a:t>
              </a:r>
              <a:br>
                <a:rPr lang="ru-RU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сообщение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соцсетях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0" name="TextBox 22">
              <a:extLst>
                <a:ext uri="{FF2B5EF4-FFF2-40B4-BE49-F238E27FC236}">
                  <a16:creationId xmlns:a16="http://schemas.microsoft.com/office/drawing/2014/main" id="{0A78F7D8-D99B-44D2-87F1-286F5A3DC8B4}"/>
                </a:ext>
              </a:extLst>
            </p:cNvPr>
            <p:cNvSpPr txBox="1"/>
            <p:nvPr/>
          </p:nvSpPr>
          <p:spPr>
            <a:xfrm>
              <a:off x="-222321" y="4155572"/>
              <a:ext cx="5588001" cy="2717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После завладения  одним аккаунтом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с него рассылают другим контактам </a:t>
              </a:r>
              <a:r>
                <a:rPr lang="ru-RU" sz="1600" b="1" dirty="0">
                  <a:solidFill>
                    <a:srgbClr val="000000"/>
                  </a:solidFill>
                  <a:latin typeface="Montserrat"/>
                </a:rPr>
                <a:t>фейковые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голосовые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или текстовые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сообщения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с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просьбой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перевести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деньги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/>
                </a:rPr>
              </a:br>
              <a:endParaRPr lang="en-US" sz="16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grpSp>
        <p:nvGrpSpPr>
          <p:cNvPr id="91" name="Group 23">
            <a:extLst>
              <a:ext uri="{FF2B5EF4-FFF2-40B4-BE49-F238E27FC236}">
                <a16:creationId xmlns:a16="http://schemas.microsoft.com/office/drawing/2014/main" id="{3E15BFFD-5F21-4DC0-A57B-698DB1399BA8}"/>
              </a:ext>
            </a:extLst>
          </p:cNvPr>
          <p:cNvGrpSpPr/>
          <p:nvPr/>
        </p:nvGrpSpPr>
        <p:grpSpPr>
          <a:xfrm>
            <a:off x="8822005" y="1131578"/>
            <a:ext cx="3369995" cy="3036346"/>
            <a:chOff x="-4088" y="-19050"/>
            <a:chExt cx="6679272" cy="4048461"/>
          </a:xfrm>
        </p:grpSpPr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38D6C7EE-FD11-43BA-B91D-6AF5AAF09E7F}"/>
                </a:ext>
              </a:extLst>
            </p:cNvPr>
            <p:cNvSpPr txBox="1"/>
            <p:nvPr/>
          </p:nvSpPr>
          <p:spPr>
            <a:xfrm>
              <a:off x="0" y="-19050"/>
              <a:ext cx="6510515" cy="53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Звонок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мессенджере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3" name="TextBox 25">
              <a:extLst>
                <a:ext uri="{FF2B5EF4-FFF2-40B4-BE49-F238E27FC236}">
                  <a16:creationId xmlns:a16="http://schemas.microsoft.com/office/drawing/2014/main" id="{4FCCBC08-1706-42A9-9F44-DD329621D803}"/>
                </a:ext>
              </a:extLst>
            </p:cNvPr>
            <p:cNvSpPr txBox="1"/>
            <p:nvPr/>
          </p:nvSpPr>
          <p:spPr>
            <a:xfrm>
              <a:off x="-4088" y="627626"/>
              <a:ext cx="6679272" cy="3401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b="1" dirty="0" err="1">
                  <a:solidFill>
                    <a:srgbClr val="000000"/>
                  </a:solidFill>
                  <a:latin typeface="Montserrat Bold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 Bold"/>
                </a:rPr>
                <a:t>представляются</a:t>
              </a:r>
              <a:r>
                <a:rPr lang="en-US" sz="1600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сотрудниками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правоохранительных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органов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банковских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организаций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работникаами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операторов связи,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родственниками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</a:br>
              <a:r>
                <a:rPr lang="ru-RU" sz="1600" dirty="0">
                  <a:solidFill>
                    <a:srgbClr val="000000"/>
                  </a:solidFill>
                  <a:latin typeface="Montserrat Bold"/>
                </a:rPr>
                <a:t>Убеждают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установить программное обеспечение, 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получить кредит, перевести деньги на «защищенный счет».</a:t>
              </a:r>
              <a:endParaRPr lang="en-US" sz="2200" dirty="0">
                <a:solidFill>
                  <a:srgbClr val="000000"/>
                </a:solidFill>
                <a:latin typeface="Montserrat" panose="020B0604020202020204" charset="-52"/>
              </a:endParaRPr>
            </a:p>
          </p:txBody>
        </p:sp>
      </p:grpSp>
      <p:grpSp>
        <p:nvGrpSpPr>
          <p:cNvPr id="94" name="Group 26">
            <a:extLst>
              <a:ext uri="{FF2B5EF4-FFF2-40B4-BE49-F238E27FC236}">
                <a16:creationId xmlns:a16="http://schemas.microsoft.com/office/drawing/2014/main" id="{EA706668-715A-44FD-80F3-E2178B05738D}"/>
              </a:ext>
            </a:extLst>
          </p:cNvPr>
          <p:cNvGrpSpPr/>
          <p:nvPr/>
        </p:nvGrpSpPr>
        <p:grpSpPr>
          <a:xfrm>
            <a:off x="8822005" y="4298884"/>
            <a:ext cx="3131251" cy="2118600"/>
            <a:chOff x="-35936" y="427993"/>
            <a:chExt cx="5623936" cy="2574302"/>
          </a:xfrm>
        </p:grpSpPr>
        <p:sp>
          <p:nvSpPr>
            <p:cNvPr id="95" name="TextBox 27">
              <a:extLst>
                <a:ext uri="{FF2B5EF4-FFF2-40B4-BE49-F238E27FC236}">
                  <a16:creationId xmlns:a16="http://schemas.microsoft.com/office/drawing/2014/main" id="{1AB65AA3-D26B-4FF7-ACC1-909FB72243B3}"/>
                </a:ext>
              </a:extLst>
            </p:cNvPr>
            <p:cNvSpPr txBox="1"/>
            <p:nvPr/>
          </p:nvSpPr>
          <p:spPr>
            <a:xfrm>
              <a:off x="0" y="427993"/>
              <a:ext cx="5588000" cy="623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Получение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персональных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данных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6" name="TextBox 28">
              <a:extLst>
                <a:ext uri="{FF2B5EF4-FFF2-40B4-BE49-F238E27FC236}">
                  <a16:creationId xmlns:a16="http://schemas.microsoft.com/office/drawing/2014/main" id="{17BBDD58-5EC5-49E6-9522-31A66B6B96CF}"/>
                </a:ext>
              </a:extLst>
            </p:cNvPr>
            <p:cNvSpPr txBox="1"/>
            <p:nvPr/>
          </p:nvSpPr>
          <p:spPr>
            <a:xfrm>
              <a:off x="-35936" y="1148766"/>
              <a:ext cx="5588000" cy="185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ФИШИНГ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поддельные сайты банков, </a:t>
              </a:r>
              <a:r>
                <a:rPr lang="ru-RU" sz="1600" dirty="0" err="1">
                  <a:solidFill>
                    <a:srgbClr val="000000"/>
                  </a:solidFill>
                  <a:latin typeface="Montserrat"/>
                </a:rPr>
                <a:t>криптобирж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или мобильные приложения операторов связи.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Получив личные данные или деньги, похищают их. 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97" name="Group 29">
            <a:extLst>
              <a:ext uri="{FF2B5EF4-FFF2-40B4-BE49-F238E27FC236}">
                <a16:creationId xmlns:a16="http://schemas.microsoft.com/office/drawing/2014/main" id="{A187D478-5025-456D-ADEA-8254F4CB532E}"/>
              </a:ext>
            </a:extLst>
          </p:cNvPr>
          <p:cNvGrpSpPr/>
          <p:nvPr/>
        </p:nvGrpSpPr>
        <p:grpSpPr>
          <a:xfrm>
            <a:off x="5360826" y="1602638"/>
            <a:ext cx="3311688" cy="2625482"/>
            <a:chOff x="-1501127" y="0"/>
            <a:chExt cx="2770798" cy="2217073"/>
          </a:xfrm>
        </p:grpSpPr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4039E2E4-D074-4D1F-A05C-F0F47F299D9C}"/>
                </a:ext>
              </a:extLst>
            </p:cNvPr>
            <p:cNvSpPr/>
            <p:nvPr/>
          </p:nvSpPr>
          <p:spPr>
            <a:xfrm>
              <a:off x="0" y="0"/>
              <a:ext cx="1269671" cy="1267099"/>
            </a:xfrm>
            <a:custGeom>
              <a:avLst/>
              <a:gdLst/>
              <a:ahLst/>
              <a:cxnLst/>
              <a:rect l="l" t="t" r="r" b="b"/>
              <a:pathLst>
                <a:path w="1269671" h="1267099">
                  <a:moveTo>
                    <a:pt x="634835" y="0"/>
                  </a:moveTo>
                  <a:cubicBezTo>
                    <a:pt x="284226" y="0"/>
                    <a:pt x="0" y="283650"/>
                    <a:pt x="0" y="633549"/>
                  </a:cubicBezTo>
                  <a:cubicBezTo>
                    <a:pt x="0" y="983449"/>
                    <a:pt x="284226" y="1267099"/>
                    <a:pt x="634835" y="1267099"/>
                  </a:cubicBezTo>
                  <a:cubicBezTo>
                    <a:pt x="985445" y="1267099"/>
                    <a:pt x="1269671" y="983449"/>
                    <a:pt x="1269671" y="633549"/>
                  </a:cubicBezTo>
                  <a:cubicBezTo>
                    <a:pt x="1269671" y="283650"/>
                    <a:pt x="985445" y="0"/>
                    <a:pt x="634835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99" name="TextBox 31">
              <a:extLst>
                <a:ext uri="{FF2B5EF4-FFF2-40B4-BE49-F238E27FC236}">
                  <a16:creationId xmlns:a16="http://schemas.microsoft.com/office/drawing/2014/main" id="{04428EF9-E2F8-408D-8C22-1DE0BE430F4A}"/>
                </a:ext>
              </a:extLst>
            </p:cNvPr>
            <p:cNvSpPr txBox="1"/>
            <p:nvPr/>
          </p:nvSpPr>
          <p:spPr>
            <a:xfrm>
              <a:off x="-1501127" y="1055778"/>
              <a:ext cx="1589144" cy="11612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00"/>
                </a:lnSpc>
              </a:pPr>
              <a:r>
                <a:rPr lang="ru-RU" sz="3200" b="1" dirty="0">
                  <a:solidFill>
                    <a:srgbClr val="000000"/>
                  </a:solidFill>
                  <a:latin typeface="Montserrat Bold"/>
                </a:rPr>
                <a:t>ДЕНЬГИ</a:t>
              </a:r>
              <a:endParaRPr lang="en-US" sz="32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100" name="TextBox 13">
            <a:extLst>
              <a:ext uri="{FF2B5EF4-FFF2-40B4-BE49-F238E27FC236}">
                <a16:creationId xmlns:a16="http://schemas.microsoft.com/office/drawing/2014/main" id="{068C8BB2-BB6D-4EED-9D97-19B109411612}"/>
              </a:ext>
            </a:extLst>
          </p:cNvPr>
          <p:cNvSpPr txBox="1"/>
          <p:nvPr/>
        </p:nvSpPr>
        <p:spPr>
          <a:xfrm>
            <a:off x="0" y="-35571"/>
            <a:ext cx="12670971" cy="99115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000"/>
              </a:lnSpc>
            </a:pP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Интернет-мошенничества и хищения с использованием сети </a:t>
            </a:r>
            <a:br>
              <a:rPr lang="ru-RU" sz="2600" dirty="0">
                <a:solidFill>
                  <a:srgbClr val="7030A0"/>
                </a:solidFill>
                <a:latin typeface="Montserrat Bold"/>
              </a:rPr>
            </a:b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 составляют более 90% от всех киберпреступлений</a:t>
            </a:r>
            <a:endParaRPr lang="en-US" sz="2600" dirty="0">
              <a:solidFill>
                <a:srgbClr val="7030A0"/>
              </a:solidFill>
              <a:latin typeface="Montserrat Bold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6004245A-2038-4E20-96E1-3F5792F56E0B}"/>
              </a:ext>
            </a:extLst>
          </p:cNvPr>
          <p:cNvSpPr/>
          <p:nvPr/>
        </p:nvSpPr>
        <p:spPr>
          <a:xfrm>
            <a:off x="4106989" y="6966720"/>
            <a:ext cx="609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Telegram-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канал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Цифровая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грамотность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”</a:t>
            </a:r>
          </a:p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@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cifgram</a:t>
            </a:r>
            <a:endParaRPr lang="en-US" sz="2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2" name="Freeform 2">
            <a:extLst>
              <a:ext uri="{FF2B5EF4-FFF2-40B4-BE49-F238E27FC236}">
                <a16:creationId xmlns:a16="http://schemas.microsoft.com/office/drawing/2014/main" id="{0851A985-9A1A-40ED-BCAB-97FAC564246D}"/>
              </a:ext>
            </a:extLst>
          </p:cNvPr>
          <p:cNvSpPr/>
          <p:nvPr/>
        </p:nvSpPr>
        <p:spPr>
          <a:xfrm>
            <a:off x="3197205" y="7141077"/>
            <a:ext cx="909784" cy="910193"/>
          </a:xfrm>
          <a:custGeom>
            <a:avLst/>
            <a:gdLst/>
            <a:ahLst/>
            <a:cxnLst/>
            <a:rect l="l" t="t" r="r" b="b"/>
            <a:pathLst>
              <a:path w="909784" h="910193">
                <a:moveTo>
                  <a:pt x="0" y="0"/>
                </a:moveTo>
                <a:lnTo>
                  <a:pt x="909784" y="0"/>
                </a:lnTo>
                <a:lnTo>
                  <a:pt x="909784" y="910192"/>
                </a:lnTo>
                <a:lnTo>
                  <a:pt x="0" y="910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713B205-80AE-4DA5-AA84-524492FD19A0}"/>
              </a:ext>
            </a:extLst>
          </p:cNvPr>
          <p:cNvSpPr/>
          <p:nvPr/>
        </p:nvSpPr>
        <p:spPr>
          <a:xfrm>
            <a:off x="4061480" y="4214931"/>
            <a:ext cx="106631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АККА-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</a:br>
            <a:r>
              <a:rPr lang="ru-RU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УНТ</a:t>
            </a:r>
            <a:endParaRPr lang="ru-RU" sz="2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 Bold" panose="00000800000000000000" charset="-52"/>
              <a:cs typeface="Mongolian Baiti" panose="03000500000000000000" pitchFamily="66" charset="0"/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83ECB596-22BF-49D5-991F-57DA330C7C0F}"/>
              </a:ext>
            </a:extLst>
          </p:cNvPr>
          <p:cNvSpPr/>
          <p:nvPr/>
        </p:nvSpPr>
        <p:spPr>
          <a:xfrm>
            <a:off x="7415797" y="1947161"/>
            <a:ext cx="86113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ЗВО-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</a:br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НОК</a:t>
            </a:r>
          </a:p>
        </p:txBody>
      </p:sp>
      <p:sp>
        <p:nvSpPr>
          <p:cNvPr id="105" name="TextBox 18">
            <a:extLst>
              <a:ext uri="{FF2B5EF4-FFF2-40B4-BE49-F238E27FC236}">
                <a16:creationId xmlns:a16="http://schemas.microsoft.com/office/drawing/2014/main" id="{6B3FB81D-6F8F-429B-B1C0-CAC3C8C32501}"/>
              </a:ext>
            </a:extLst>
          </p:cNvPr>
          <p:cNvSpPr txBox="1"/>
          <p:nvPr/>
        </p:nvSpPr>
        <p:spPr>
          <a:xfrm>
            <a:off x="92985" y="4097226"/>
            <a:ext cx="3315809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Доступ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к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аккаунту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3543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18F4EAB-D54F-4012-B6DE-3B1EFCAEE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1" y="-209005"/>
            <a:ext cx="12540341" cy="1374202"/>
          </a:xfrm>
          <a:prstGeom prst="rect">
            <a:avLst/>
          </a:prstGeom>
        </p:spPr>
      </p:pic>
      <p:sp>
        <p:nvSpPr>
          <p:cNvPr id="71" name="TextBox 11">
            <a:extLst>
              <a:ext uri="{FF2B5EF4-FFF2-40B4-BE49-F238E27FC236}">
                <a16:creationId xmlns:a16="http://schemas.microsoft.com/office/drawing/2014/main" id="{EE3BCB6E-26DC-48C9-ABA9-90050B1F8C06}"/>
              </a:ext>
            </a:extLst>
          </p:cNvPr>
          <p:cNvSpPr txBox="1"/>
          <p:nvPr/>
        </p:nvSpPr>
        <p:spPr>
          <a:xfrm>
            <a:off x="1273028" y="51581"/>
            <a:ext cx="4822971" cy="111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41"/>
              </a:lnSpc>
            </a:pPr>
            <a:r>
              <a:rPr lang="en-US" sz="7368" dirty="0">
                <a:solidFill>
                  <a:srgbClr val="101010"/>
                </a:solidFill>
                <a:latin typeface="Montserrat Bold"/>
              </a:rPr>
              <a:t>ВИШИНГ</a:t>
            </a:r>
          </a:p>
        </p:txBody>
      </p:sp>
      <p:grpSp>
        <p:nvGrpSpPr>
          <p:cNvPr id="72" name="Group 4">
            <a:extLst>
              <a:ext uri="{FF2B5EF4-FFF2-40B4-BE49-F238E27FC236}">
                <a16:creationId xmlns:a16="http://schemas.microsoft.com/office/drawing/2014/main" id="{ED51F67A-A3F9-4ADB-A43F-47DA9F3D7601}"/>
              </a:ext>
            </a:extLst>
          </p:cNvPr>
          <p:cNvGrpSpPr/>
          <p:nvPr/>
        </p:nvGrpSpPr>
        <p:grpSpPr>
          <a:xfrm>
            <a:off x="1891645" y="1165197"/>
            <a:ext cx="3024888" cy="641520"/>
            <a:chOff x="0" y="-45549"/>
            <a:chExt cx="1281756" cy="271836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FF77AEB6-1900-462E-BDD0-74A1E3901950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74" name="TextBox 6">
              <a:extLst>
                <a:ext uri="{FF2B5EF4-FFF2-40B4-BE49-F238E27FC236}">
                  <a16:creationId xmlns:a16="http://schemas.microsoft.com/office/drawing/2014/main" id="{E43C369C-20D5-47E4-90E6-04E931DAD0CE}"/>
                </a:ext>
              </a:extLst>
            </p:cNvPr>
            <p:cNvSpPr txBox="1"/>
            <p:nvPr/>
          </p:nvSpPr>
          <p:spPr>
            <a:xfrm>
              <a:off x="0" y="-45549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78" name="TextBox 12">
            <a:extLst>
              <a:ext uri="{FF2B5EF4-FFF2-40B4-BE49-F238E27FC236}">
                <a16:creationId xmlns:a16="http://schemas.microsoft.com/office/drawing/2014/main" id="{8A6F9F85-9310-430E-B785-F42005E46737}"/>
              </a:ext>
            </a:extLst>
          </p:cNvPr>
          <p:cNvSpPr txBox="1"/>
          <p:nvPr/>
        </p:nvSpPr>
        <p:spPr>
          <a:xfrm>
            <a:off x="1134434" y="1950011"/>
            <a:ext cx="5190165" cy="4465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представляются сотрудниками правоохранительных органов, работниками банка, операторов связи или госорганов.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br>
              <a:rPr lang="ru-RU" dirty="0">
                <a:solidFill>
                  <a:srgbClr val="101010"/>
                </a:solidFill>
                <a:latin typeface="Montserrat"/>
              </a:rPr>
            </a:br>
            <a:br>
              <a:rPr lang="ru-RU" dirty="0">
                <a:solidFill>
                  <a:srgbClr val="101010"/>
                </a:solidFill>
                <a:latin typeface="Montserrat"/>
              </a:rPr>
            </a:br>
            <a:r>
              <a:rPr lang="ru-RU" dirty="0">
                <a:solidFill>
                  <a:srgbClr val="101010"/>
                </a:solidFill>
                <a:latin typeface="Montserrat"/>
              </a:rPr>
              <a:t>И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спользуют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психологические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уловки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играют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чувствах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сначала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угрожают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сообщают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о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проблеме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потом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помощь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ее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решении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 </a:t>
            </a:r>
          </a:p>
          <a:p>
            <a:pPr>
              <a:lnSpc>
                <a:spcPts val="2500"/>
              </a:lnSpc>
            </a:pPr>
            <a:endParaRPr lang="en-US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500"/>
              </a:lnSpc>
              <a:spcBef>
                <a:spcPct val="0"/>
              </a:spcBef>
            </a:pPr>
            <a:r>
              <a:rPr lang="ru-RU" dirty="0">
                <a:solidFill>
                  <a:srgbClr val="101010"/>
                </a:solidFill>
                <a:latin typeface="Montserrat"/>
              </a:rPr>
              <a:t>У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установить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программное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обеспечение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передать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регистрации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получить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защищенный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79" name="Freeform 10">
            <a:extLst>
              <a:ext uri="{FF2B5EF4-FFF2-40B4-BE49-F238E27FC236}">
                <a16:creationId xmlns:a16="http://schemas.microsoft.com/office/drawing/2014/main" id="{2BCCB622-33AA-4BDE-9EC5-972D48E33996}"/>
              </a:ext>
            </a:extLst>
          </p:cNvPr>
          <p:cNvSpPr/>
          <p:nvPr/>
        </p:nvSpPr>
        <p:spPr>
          <a:xfrm>
            <a:off x="6638712" y="1313391"/>
            <a:ext cx="5049310" cy="5049310"/>
          </a:xfrm>
          <a:custGeom>
            <a:avLst/>
            <a:gdLst/>
            <a:ahLst/>
            <a:cxnLst/>
            <a:rect l="l" t="t" r="r" b="b"/>
            <a:pathLst>
              <a:path w="8009106" h="8009106">
                <a:moveTo>
                  <a:pt x="0" y="0"/>
                </a:moveTo>
                <a:lnTo>
                  <a:pt x="8009105" y="0"/>
                </a:lnTo>
                <a:lnTo>
                  <a:pt x="8009105" y="8009106"/>
                </a:lnTo>
                <a:lnTo>
                  <a:pt x="0" y="8009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5D56E7D6-A64A-4D21-A822-B0E2E2B06FDB}"/>
              </a:ext>
            </a:extLst>
          </p:cNvPr>
          <p:cNvGrpSpPr/>
          <p:nvPr/>
        </p:nvGrpSpPr>
        <p:grpSpPr>
          <a:xfrm rot="7573183">
            <a:off x="173434" y="4011482"/>
            <a:ext cx="872323" cy="872323"/>
            <a:chOff x="0" y="0"/>
            <a:chExt cx="812800" cy="812800"/>
          </a:xfrm>
        </p:grpSpPr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5F95C371-D958-4F64-B730-E5F69B5441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2" name="TextBox 9">
              <a:extLst>
                <a:ext uri="{FF2B5EF4-FFF2-40B4-BE49-F238E27FC236}">
                  <a16:creationId xmlns:a16="http://schemas.microsoft.com/office/drawing/2014/main" id="{878B23FE-2CC0-483D-93B2-6A33218D00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9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20F2C2E-8CBA-4879-ABD4-23366A80A912}"/>
              </a:ext>
            </a:extLst>
          </p:cNvPr>
          <p:cNvGrpSpPr/>
          <p:nvPr/>
        </p:nvGrpSpPr>
        <p:grpSpPr>
          <a:xfrm>
            <a:off x="0" y="-57150"/>
            <a:ext cx="12192000" cy="1298915"/>
            <a:chOff x="0" y="-38100"/>
            <a:chExt cx="9414331" cy="10029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B35B7B2-7D74-4A19-9044-E8E01A3702D8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66F26EBE-A171-4617-9615-01D9A4281562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64A57C78-A90D-4193-8945-AA1929EB4A51}"/>
              </a:ext>
            </a:extLst>
          </p:cNvPr>
          <p:cNvSpPr txBox="1"/>
          <p:nvPr/>
        </p:nvSpPr>
        <p:spPr>
          <a:xfrm>
            <a:off x="171450" y="187029"/>
            <a:ext cx="120205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Созда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ют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нов</a:t>
            </a:r>
            <a:r>
              <a:rPr lang="ru-RU" sz="2000" dirty="0" err="1">
                <a:solidFill>
                  <a:srgbClr val="000000"/>
                </a:solidFill>
                <a:latin typeface="Montserrat Bold" panose="00000800000000000000" charset="-52"/>
              </a:rPr>
              <a:t>ый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аккаунт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и 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текстовые (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голосовы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е)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сообщени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я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имени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знакомых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 для побуждения к выполнению действий другого мошенника, который может представиться сотрудником госорганов (1-2). Или голосом друга попросить денег (3).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279F337-D544-4275-A521-42A3800F5A2B}"/>
              </a:ext>
            </a:extLst>
          </p:cNvPr>
          <p:cNvSpPr/>
          <p:nvPr/>
        </p:nvSpPr>
        <p:spPr>
          <a:xfrm>
            <a:off x="5211568" y="1436603"/>
            <a:ext cx="2245114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2" y="0"/>
                </a:lnTo>
                <a:lnTo>
                  <a:pt x="330768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6309D3D-9DD2-47AE-81B4-4249CDC6243D}"/>
              </a:ext>
            </a:extLst>
          </p:cNvPr>
          <p:cNvSpPr/>
          <p:nvPr/>
        </p:nvSpPr>
        <p:spPr>
          <a:xfrm>
            <a:off x="857250" y="1436603"/>
            <a:ext cx="2639506" cy="4991362"/>
          </a:xfrm>
          <a:custGeom>
            <a:avLst/>
            <a:gdLst/>
            <a:ahLst/>
            <a:cxnLst/>
            <a:rect l="l" t="t" r="r" b="b"/>
            <a:pathLst>
              <a:path w="3874842" h="7350404">
                <a:moveTo>
                  <a:pt x="0" y="0"/>
                </a:moveTo>
                <a:lnTo>
                  <a:pt x="3874842" y="0"/>
                </a:lnTo>
                <a:lnTo>
                  <a:pt x="387484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774D0BF-6CAF-4376-B832-CFA40230BB1D}"/>
              </a:ext>
            </a:extLst>
          </p:cNvPr>
          <p:cNvSpPr/>
          <p:nvPr/>
        </p:nvSpPr>
        <p:spPr>
          <a:xfrm>
            <a:off x="9013254" y="1436603"/>
            <a:ext cx="2321496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1" y="0"/>
                </a:lnTo>
                <a:lnTo>
                  <a:pt x="3307681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484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2FABE0-69EE-4F2C-AEC8-7AA377E42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662" y="0"/>
            <a:ext cx="1435366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842ECF-2A40-4256-902F-13158D241DBD}"/>
              </a:ext>
            </a:extLst>
          </p:cNvPr>
          <p:cNvSpPr/>
          <p:nvPr/>
        </p:nvSpPr>
        <p:spPr>
          <a:xfrm>
            <a:off x="176004" y="1658709"/>
            <a:ext cx="642034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Чтобы НЕ СТАТЬ ЖЕРТВОЙ 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киберпреступника,</a:t>
            </a:r>
          </a:p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как можно раньше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ЗАКОНЧИТЕ РАЗГОВОР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с неизвестным лицом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кем бы он не представился.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5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16DCBA46-CD94-480E-97F1-AD9816F5FD0B}"/>
              </a:ext>
            </a:extLst>
          </p:cNvPr>
          <p:cNvGrpSpPr/>
          <p:nvPr/>
        </p:nvGrpSpPr>
        <p:grpSpPr>
          <a:xfrm>
            <a:off x="447515" y="1458243"/>
            <a:ext cx="3024888" cy="529127"/>
            <a:chOff x="0" y="0"/>
            <a:chExt cx="1281756" cy="22421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DA861B-C482-4DC6-B626-72BD99B1B28C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7706069-0C21-48E3-8979-604CD83E2F78}"/>
                </a:ext>
              </a:extLst>
            </p:cNvPr>
            <p:cNvSpPr txBox="1"/>
            <p:nvPr/>
          </p:nvSpPr>
          <p:spPr>
            <a:xfrm>
              <a:off x="0" y="-47625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60C9A64F-8BD5-469E-8E61-ED0869CE0A68}"/>
              </a:ext>
            </a:extLst>
          </p:cNvPr>
          <p:cNvSpPr txBox="1"/>
          <p:nvPr/>
        </p:nvSpPr>
        <p:spPr>
          <a:xfrm>
            <a:off x="447515" y="2064195"/>
            <a:ext cx="420068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поддельные сайты </a:t>
            </a:r>
            <a:r>
              <a:rPr lang="ru-RU" dirty="0" err="1">
                <a:solidFill>
                  <a:srgbClr val="101010"/>
                </a:solidFill>
                <a:latin typeface="Montserrat"/>
              </a:rPr>
              <a:t>криптобирж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или инвестиционных платформ. Размещают рекламу в Интернете. Подыскивают заинтересованных в пассивном доходе людей, готовых вложить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реальные деньги в фейковую биржу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, якобы под «руководством куратора».</a:t>
            </a:r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dirty="0">
                <a:solidFill>
                  <a:srgbClr val="101010"/>
                </a:solidFill>
                <a:latin typeface="Montserrat"/>
              </a:rPr>
              <a:t>На деле оказывается, что заработок, видимый на экране, всего лишь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нарисованный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3C4793-4E77-4AD6-9B68-BC01D727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77"/>
            <a:ext cx="12540341" cy="13742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F83223-CAD2-475F-B211-D02C698471DB}"/>
              </a:ext>
            </a:extLst>
          </p:cNvPr>
          <p:cNvSpPr/>
          <p:nvPr/>
        </p:nvSpPr>
        <p:spPr>
          <a:xfrm>
            <a:off x="242386" y="174248"/>
            <a:ext cx="11285462" cy="10045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криптобирж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Montserrat Bold"/>
              </a:rPr>
            </a:br>
            <a:r>
              <a:rPr lang="ru-RU" sz="4000" dirty="0">
                <a:solidFill>
                  <a:srgbClr val="000000"/>
                </a:solidFill>
                <a:latin typeface="Montserrat Bold"/>
              </a:rPr>
              <a:t>или инвестиционных платформ.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D8B11B-AFF2-4FF3-83AC-184BF9C1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17" y="1744577"/>
            <a:ext cx="1018032" cy="10149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B09ECF-E134-4936-8D66-164FAB2F8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65" y="3080407"/>
            <a:ext cx="1014984" cy="10180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6EF163-82EC-4BB2-9702-7C332CE40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17" y="4419285"/>
            <a:ext cx="1018032" cy="101803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7933735-BA13-407D-BC27-ADC6433DB4B8}"/>
              </a:ext>
            </a:extLst>
          </p:cNvPr>
          <p:cNvSpPr/>
          <p:nvPr/>
        </p:nvSpPr>
        <p:spPr>
          <a:xfrm>
            <a:off x="2547857" y="5667567"/>
            <a:ext cx="5622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solidFill>
                  <a:srgbClr val="101010"/>
                </a:solidFill>
                <a:latin typeface="Montserrat"/>
              </a:rPr>
              <a:t>Легких денег НЕ БЫВАЕТ.</a:t>
            </a:r>
            <a:endParaRPr lang="en-US" sz="2000" b="1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spcBef>
                <a:spcPct val="0"/>
              </a:spcBef>
            </a:pPr>
            <a:r>
              <a:rPr lang="ru-RU" sz="2000" dirty="0">
                <a:solidFill>
                  <a:srgbClr val="101010"/>
                </a:solidFill>
                <a:latin typeface="Montserrat"/>
              </a:rPr>
              <a:t>Реклама инвестиций работает</a:t>
            </a:r>
            <a:br>
              <a:rPr lang="ru-RU" sz="2000" dirty="0">
                <a:solidFill>
                  <a:srgbClr val="101010"/>
                </a:solidFill>
                <a:latin typeface="Montserrat"/>
              </a:rPr>
            </a:br>
            <a:r>
              <a:rPr lang="ru-RU" sz="2000" dirty="0">
                <a:solidFill>
                  <a:srgbClr val="101010"/>
                </a:solidFill>
                <a:latin typeface="Montserrat"/>
              </a:rPr>
              <a:t>по принципу финансовой пирамиды.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10BF04E3-6CA6-4F58-9238-BC7484C64654}"/>
              </a:ext>
            </a:extLst>
          </p:cNvPr>
          <p:cNvGrpSpPr/>
          <p:nvPr/>
        </p:nvGrpSpPr>
        <p:grpSpPr>
          <a:xfrm rot="7573183">
            <a:off x="1502099" y="5739236"/>
            <a:ext cx="872323" cy="872323"/>
            <a:chOff x="0" y="0"/>
            <a:chExt cx="812800" cy="8128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5C6CCA8-FFF0-4827-B929-D4C4C0B567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F36E2858-7B3D-49ED-952C-934792E625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5EED719-C028-44AF-88CB-D0EED5D400D8}"/>
              </a:ext>
            </a:extLst>
          </p:cNvPr>
          <p:cNvSpPr/>
          <p:nvPr/>
        </p:nvSpPr>
        <p:spPr>
          <a:xfrm>
            <a:off x="7006925" y="1939939"/>
            <a:ext cx="4788683" cy="6258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Отклик на рекламу и заполнение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формы обратной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CFB4A20-8C10-4EBB-B204-0674E2698019}"/>
              </a:ext>
            </a:extLst>
          </p:cNvPr>
          <p:cNvSpPr/>
          <p:nvPr/>
        </p:nvSpPr>
        <p:spPr>
          <a:xfrm>
            <a:off x="7060914" y="3080407"/>
            <a:ext cx="473469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Звонок от куратора (трейдера)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предложением вложить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деньги в инвестиции. Иногда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может быть по мобильной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516252A-5FB1-4895-9267-F097588DF0C3}"/>
              </a:ext>
            </a:extLst>
          </p:cNvPr>
          <p:cNvSpPr/>
          <p:nvPr/>
        </p:nvSpPr>
        <p:spPr>
          <a:xfrm>
            <a:off x="7055401" y="4419285"/>
            <a:ext cx="51365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попытке вывода денег с биржи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необходимо оплатить взносы,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налоги, комиссию, пошлину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прочие платежи.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18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D25379-3119-4B65-B4C3-4FDCF454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863611"/>
            <a:ext cx="5693229" cy="27612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DE45B6-BC7F-4D34-A81D-BA8821E9A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27766"/>
            <a:ext cx="5693229" cy="27624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4679C9-BA55-46F4-9919-1A0431F07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870" y="925713"/>
            <a:ext cx="5176873" cy="547044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B5B2AA-D49A-4CF6-AC17-BDC24862A78C}"/>
              </a:ext>
            </a:extLst>
          </p:cNvPr>
          <p:cNvSpPr/>
          <p:nvPr/>
        </p:nvSpPr>
        <p:spPr>
          <a:xfrm rot="20635563">
            <a:off x="3475931" y="3116516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D9A8557-38F9-47DB-8AA6-AECCF6387F55}"/>
              </a:ext>
            </a:extLst>
          </p:cNvPr>
          <p:cNvSpPr/>
          <p:nvPr/>
        </p:nvSpPr>
        <p:spPr>
          <a:xfrm rot="20635563">
            <a:off x="7325810" y="3355780"/>
            <a:ext cx="48197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DD6F12-9AB3-4972-A0F8-80763D47D446}"/>
              </a:ext>
            </a:extLst>
          </p:cNvPr>
          <p:cNvSpPr/>
          <p:nvPr/>
        </p:nvSpPr>
        <p:spPr>
          <a:xfrm rot="20635563">
            <a:off x="913183" y="2036585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7973CF-A87B-46F0-9D15-F170B8601CE6}"/>
              </a:ext>
            </a:extLst>
          </p:cNvPr>
          <p:cNvSpPr/>
          <p:nvPr/>
        </p:nvSpPr>
        <p:spPr>
          <a:xfrm>
            <a:off x="856158" y="-23079"/>
            <a:ext cx="1034802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ПРИМЕРЫ ПОДДЕЛЬНЫХ ПЛАТФОРМ</a:t>
            </a:r>
          </a:p>
        </p:txBody>
      </p:sp>
    </p:spTree>
    <p:extLst>
      <p:ext uri="{BB962C8B-B14F-4D97-AF65-F5344CB8AC3E}">
        <p14:creationId xmlns:p14="http://schemas.microsoft.com/office/powerpoint/2010/main" val="394581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8CFF457-03EC-4B29-8DA4-35DE135657E3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38B7D4C-6C5C-4862-8B0C-143A9D265A8E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7DF3A07-4A77-4639-8063-866CDE0BF1E7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01D45E-4818-40DE-8167-07BCCD7D5A62}"/>
              </a:ext>
            </a:extLst>
          </p:cNvPr>
          <p:cNvSpPr/>
          <p:nvPr/>
        </p:nvSpPr>
        <p:spPr>
          <a:xfrm>
            <a:off x="252833" y="167307"/>
            <a:ext cx="9464450" cy="1386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магазин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или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marL="0" lvl="0" indent="0" algn="l"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аккаунт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торговой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площадке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3E88E5D1-D5C8-481E-8570-AAE0F118165E}"/>
              </a:ext>
            </a:extLst>
          </p:cNvPr>
          <p:cNvGrpSpPr/>
          <p:nvPr/>
        </p:nvGrpSpPr>
        <p:grpSpPr>
          <a:xfrm>
            <a:off x="723900" y="1501998"/>
            <a:ext cx="2750466" cy="542702"/>
            <a:chOff x="0" y="-65676"/>
            <a:chExt cx="1281756" cy="28039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5EE2DF8-D04F-4E94-BD8C-9205D278117B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2F1792CF-15C6-4A47-8434-D8D5DD592CA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B1EFA83-BED9-4CDD-B3B8-4F20D0F4299C}"/>
              </a:ext>
            </a:extLst>
          </p:cNvPr>
          <p:cNvSpPr txBox="1"/>
          <p:nvPr/>
        </p:nvSpPr>
        <p:spPr>
          <a:xfrm>
            <a:off x="449478" y="2140975"/>
            <a:ext cx="576082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аккаунты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соцсетях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торговых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площадках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Размещают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фото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товара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заниженной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стоимости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денежные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средства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в качестве полной или частичной предоплаты.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П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ровер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ь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т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е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существование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магазина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позвонив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белорусскому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номеру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,</a:t>
            </a: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r>
              <a:rPr lang="ru-RU" b="1" dirty="0">
                <a:solidFill>
                  <a:srgbClr val="101010"/>
                </a:solidFill>
                <a:latin typeface="Montserrat"/>
              </a:rPr>
              <a:t>оцените дату создания аккаунта и</a:t>
            </a: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насторожитесь большим количеством подписчиков за короткое время.</a:t>
            </a:r>
            <a:endParaRPr lang="en-US" b="1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54FFD5DA-BBE5-4509-8EFB-E2ADA7EA1E99}"/>
              </a:ext>
            </a:extLst>
          </p:cNvPr>
          <p:cNvSpPr/>
          <p:nvPr/>
        </p:nvSpPr>
        <p:spPr>
          <a:xfrm>
            <a:off x="6654341" y="1765070"/>
            <a:ext cx="5088180" cy="4958956"/>
          </a:xfrm>
          <a:custGeom>
            <a:avLst/>
            <a:gdLst/>
            <a:ahLst/>
            <a:cxnLst/>
            <a:rect l="l" t="t" r="r" b="b"/>
            <a:pathLst>
              <a:path w="7169493" h="6987410">
                <a:moveTo>
                  <a:pt x="0" y="0"/>
                </a:moveTo>
                <a:lnTo>
                  <a:pt x="7169493" y="0"/>
                </a:lnTo>
                <a:lnTo>
                  <a:pt x="7169493" y="6987410"/>
                </a:lnTo>
                <a:lnTo>
                  <a:pt x="0" y="6987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66837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1040</Words>
  <Application>Microsoft Office PowerPoint</Application>
  <PresentationFormat>Широкоэкранный</PresentationFormat>
  <Paragraphs>120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Montserrat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omcnt1</cp:lastModifiedBy>
  <cp:revision>33</cp:revision>
  <dcterms:created xsi:type="dcterms:W3CDTF">2024-11-25T14:26:12Z</dcterms:created>
  <dcterms:modified xsi:type="dcterms:W3CDTF">2025-02-04T09:10:06Z</dcterms:modified>
</cp:coreProperties>
</file>